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rial Bold" charset="1" panose="020B0704020202020204"/>
      <p:regular r:id="rId22"/>
    </p:embeddedFont>
    <p:embeddedFont>
      <p:font typeface="Canva Sans" charset="1" panose="020B0503030501040103"/>
      <p:regular r:id="rId23"/>
    </p:embeddedFont>
    <p:embeddedFont>
      <p:font typeface="Arial" charset="1" panose="020B0604020202020204"/>
      <p:regular r:id="rId24"/>
    </p:embeddedFont>
    <p:embeddedFont>
      <p:font typeface="Arial Bold Italics" charset="1" panose="020B070402020209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3.png" Type="http://schemas.openxmlformats.org/officeDocument/2006/relationships/image"/><Relationship Id="rId4" Target="../media/image17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1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1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3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3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64774" y="2487882"/>
            <a:ext cx="10697472" cy="305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4800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THIẾT KẾ VÀ XÂY DỰNG HỆ THỐNG </a:t>
            </a:r>
          </a:p>
          <a:p>
            <a:pPr algn="ctr">
              <a:lnSpc>
                <a:spcPts val="9888"/>
              </a:lnSpc>
            </a:pPr>
            <a:r>
              <a:rPr lang="en-US" b="true" sz="4800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QUẢN LÝ CÂY CẢNH VĂN PHÒNG </a:t>
            </a:r>
          </a:p>
          <a:p>
            <a:pPr algn="ctr">
              <a:lnSpc>
                <a:spcPts val="7200"/>
              </a:lnSpc>
            </a:pPr>
            <a:r>
              <a:rPr lang="en-US" b="true" sz="4800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THEO MỤC ĐÍCH SỬ DỤNG</a:t>
            </a:r>
          </a:p>
        </p:txBody>
      </p:sp>
      <p:sp>
        <p:nvSpPr>
          <p:cNvPr name="Freeform 3" id="3" descr="a green leaf with white spots on it"/>
          <p:cNvSpPr/>
          <p:nvPr/>
        </p:nvSpPr>
        <p:spPr>
          <a:xfrm flipH="false" flipV="false" rot="0">
            <a:off x="8104850" y="5551053"/>
            <a:ext cx="11845261" cy="5163237"/>
          </a:xfrm>
          <a:custGeom>
            <a:avLst/>
            <a:gdLst/>
            <a:ahLst/>
            <a:cxnLst/>
            <a:rect r="r" b="b" t="t" l="l"/>
            <a:pathLst>
              <a:path h="5163237" w="11845261">
                <a:moveTo>
                  <a:pt x="0" y="0"/>
                </a:moveTo>
                <a:lnTo>
                  <a:pt x="11845261" y="0"/>
                </a:lnTo>
                <a:lnTo>
                  <a:pt x="11845261" y="5163236"/>
                </a:lnTo>
                <a:lnTo>
                  <a:pt x="0" y="5163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532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2009" y="487909"/>
            <a:ext cx="14036652" cy="1081582"/>
            <a:chOff x="0" y="0"/>
            <a:chExt cx="4277528" cy="329601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277528" cy="329601"/>
            </a:xfrm>
            <a:custGeom>
              <a:avLst/>
              <a:gdLst/>
              <a:ahLst/>
              <a:cxnLst/>
              <a:rect r="r" b="b" t="t" l="l"/>
              <a:pathLst>
                <a:path h="329601" w="4277528">
                  <a:moveTo>
                    <a:pt x="55155" y="0"/>
                  </a:moveTo>
                  <a:lnTo>
                    <a:pt x="4222373" y="0"/>
                  </a:lnTo>
                  <a:cubicBezTo>
                    <a:pt x="4237001" y="0"/>
                    <a:pt x="4251030" y="5811"/>
                    <a:pt x="4261374" y="16155"/>
                  </a:cubicBezTo>
                  <a:cubicBezTo>
                    <a:pt x="4271717" y="26498"/>
                    <a:pt x="4277528" y="40527"/>
                    <a:pt x="4277528" y="55155"/>
                  </a:cubicBezTo>
                  <a:lnTo>
                    <a:pt x="4277528" y="274446"/>
                  </a:lnTo>
                  <a:cubicBezTo>
                    <a:pt x="4277528" y="289074"/>
                    <a:pt x="4271717" y="303103"/>
                    <a:pt x="4261374" y="313447"/>
                  </a:cubicBezTo>
                  <a:cubicBezTo>
                    <a:pt x="4251030" y="323790"/>
                    <a:pt x="4237001" y="329601"/>
                    <a:pt x="4222373" y="329601"/>
                  </a:cubicBezTo>
                  <a:lnTo>
                    <a:pt x="55155" y="329601"/>
                  </a:lnTo>
                  <a:cubicBezTo>
                    <a:pt x="40527" y="329601"/>
                    <a:pt x="26498" y="323790"/>
                    <a:pt x="16155" y="313447"/>
                  </a:cubicBezTo>
                  <a:cubicBezTo>
                    <a:pt x="5811" y="303103"/>
                    <a:pt x="0" y="289074"/>
                    <a:pt x="0" y="274446"/>
                  </a:cubicBezTo>
                  <a:lnTo>
                    <a:pt x="0" y="55155"/>
                  </a:lnTo>
                  <a:cubicBezTo>
                    <a:pt x="0" y="40527"/>
                    <a:pt x="5811" y="26498"/>
                    <a:pt x="16155" y="16155"/>
                  </a:cubicBezTo>
                  <a:cubicBezTo>
                    <a:pt x="26498" y="5811"/>
                    <a:pt x="40527" y="0"/>
                    <a:pt x="551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7528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47978" y="8125121"/>
            <a:ext cx="485186" cy="485186"/>
            <a:chOff x="0" y="0"/>
            <a:chExt cx="812800" cy="812800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6250159" y="7503896"/>
            <a:ext cx="1777934" cy="1781173"/>
          </a:xfrm>
          <a:custGeom>
            <a:avLst/>
            <a:gdLst/>
            <a:ahLst/>
            <a:cxnLst/>
            <a:rect r="r" b="b" t="t" l="l"/>
            <a:pathLst>
              <a:path h="1781173" w="1777934">
                <a:moveTo>
                  <a:pt x="0" y="0"/>
                </a:moveTo>
                <a:lnTo>
                  <a:pt x="1777934" y="0"/>
                </a:lnTo>
                <a:lnTo>
                  <a:pt x="1777934" y="1781173"/>
                </a:lnTo>
                <a:lnTo>
                  <a:pt x="0" y="1781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8987049">
            <a:off x="13836764" y="8879065"/>
            <a:ext cx="2370074" cy="812009"/>
          </a:xfrm>
          <a:custGeom>
            <a:avLst/>
            <a:gdLst/>
            <a:ahLst/>
            <a:cxnLst/>
            <a:rect r="r" b="b" t="t" l="l"/>
            <a:pathLst>
              <a:path h="812009" w="2370074">
                <a:moveTo>
                  <a:pt x="0" y="0"/>
                </a:moveTo>
                <a:lnTo>
                  <a:pt x="2370074" y="0"/>
                </a:lnTo>
                <a:lnTo>
                  <a:pt x="2370074" y="812008"/>
                </a:lnTo>
                <a:lnTo>
                  <a:pt x="0" y="812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6893540" y="662940"/>
            <a:ext cx="365760" cy="365760"/>
          </a:xfrm>
          <a:custGeom>
            <a:avLst/>
            <a:gdLst/>
            <a:ahLst/>
            <a:cxnLst/>
            <a:rect r="r" b="b" t="t" l="l"/>
            <a:pathLst>
              <a:path h="365760" w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6480664" y="662940"/>
            <a:ext cx="365760" cy="365760"/>
          </a:xfrm>
          <a:custGeom>
            <a:avLst/>
            <a:gdLst/>
            <a:ahLst/>
            <a:cxnLst/>
            <a:rect r="r" b="b" t="t" l="l"/>
            <a:pathLst>
              <a:path h="365760" w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6067279" y="662940"/>
            <a:ext cx="365760" cy="365760"/>
          </a:xfrm>
          <a:custGeom>
            <a:avLst/>
            <a:gdLst/>
            <a:ahLst/>
            <a:cxnLst/>
            <a:rect r="r" b="b" t="t" l="l"/>
            <a:pathLst>
              <a:path h="365760" w="365760">
                <a:moveTo>
                  <a:pt x="0" y="0"/>
                </a:moveTo>
                <a:lnTo>
                  <a:pt x="365760" y="0"/>
                </a:lnTo>
                <a:lnTo>
                  <a:pt x="365760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36301" y="777034"/>
            <a:ext cx="13928069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ĐỒ ÁN CƠ SỞ NGÀNH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46997" y="6799298"/>
            <a:ext cx="8305550" cy="248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1"/>
              </a:lnSpc>
            </a:pPr>
            <a:r>
              <a:rPr lang="en-US" sz="2799" b="true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Giản viên hướng dẫn: </a:t>
            </a:r>
            <a:r>
              <a:rPr lang="en-US" sz="2799">
                <a:solidFill>
                  <a:srgbClr val="2A6F49"/>
                </a:solidFill>
                <a:latin typeface="Arial"/>
                <a:ea typeface="Arial"/>
                <a:cs typeface="Arial"/>
                <a:sym typeface="Arial"/>
              </a:rPr>
              <a:t>Nguyễn Ngọc Đan Thanh</a:t>
            </a:r>
          </a:p>
          <a:p>
            <a:pPr algn="l">
              <a:lnSpc>
                <a:spcPts val="5011"/>
              </a:lnSpc>
            </a:pPr>
            <a:r>
              <a:rPr lang="en-US" sz="2799" b="true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Sinh viên thực hiện:</a:t>
            </a:r>
            <a:r>
              <a:rPr lang="en-US" sz="2799">
                <a:solidFill>
                  <a:srgbClr val="2A6F49"/>
                </a:solidFill>
                <a:latin typeface="Arial"/>
                <a:ea typeface="Arial"/>
                <a:cs typeface="Arial"/>
                <a:sym typeface="Arial"/>
              </a:rPr>
              <a:t> Đặng Cao Toàn</a:t>
            </a:r>
          </a:p>
          <a:p>
            <a:pPr algn="l">
              <a:lnSpc>
                <a:spcPts val="5011"/>
              </a:lnSpc>
            </a:pPr>
            <a:r>
              <a:rPr lang="en-US" sz="2799" b="true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MSSV:</a:t>
            </a:r>
            <a:r>
              <a:rPr lang="en-US" sz="2799">
                <a:solidFill>
                  <a:srgbClr val="2A6F49"/>
                </a:solidFill>
                <a:latin typeface="Arial"/>
                <a:ea typeface="Arial"/>
                <a:cs typeface="Arial"/>
                <a:sym typeface="Arial"/>
              </a:rPr>
              <a:t> 110123187</a:t>
            </a:r>
          </a:p>
          <a:p>
            <a:pPr algn="ctr">
              <a:lnSpc>
                <a:spcPts val="501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4460716"/>
            <a:ext cx="4604821" cy="2386526"/>
            <a:chOff x="0" y="0"/>
            <a:chExt cx="1403273" cy="727270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403273" cy="727270"/>
            </a:xfrm>
            <a:custGeom>
              <a:avLst/>
              <a:gdLst/>
              <a:ahLst/>
              <a:cxnLst/>
              <a:rect r="r" b="b" t="t" l="l"/>
              <a:pathLst>
                <a:path h="727270" w="1403273">
                  <a:moveTo>
                    <a:pt x="168126" y="0"/>
                  </a:moveTo>
                  <a:lnTo>
                    <a:pt x="1235146" y="0"/>
                  </a:lnTo>
                  <a:cubicBezTo>
                    <a:pt x="1328000" y="0"/>
                    <a:pt x="1403273" y="75273"/>
                    <a:pt x="1403273" y="168126"/>
                  </a:cubicBezTo>
                  <a:lnTo>
                    <a:pt x="1403273" y="559143"/>
                  </a:lnTo>
                  <a:cubicBezTo>
                    <a:pt x="1403273" y="651997"/>
                    <a:pt x="1328000" y="727270"/>
                    <a:pt x="1235146" y="727270"/>
                  </a:cubicBezTo>
                  <a:lnTo>
                    <a:pt x="168126" y="727270"/>
                  </a:lnTo>
                  <a:cubicBezTo>
                    <a:pt x="123537" y="727270"/>
                    <a:pt x="80773" y="709556"/>
                    <a:pt x="49243" y="678027"/>
                  </a:cubicBezTo>
                  <a:cubicBezTo>
                    <a:pt x="17713" y="646497"/>
                    <a:pt x="0" y="603733"/>
                    <a:pt x="0" y="559143"/>
                  </a:cubicBezTo>
                  <a:lnTo>
                    <a:pt x="0" y="168126"/>
                  </a:lnTo>
                  <a:cubicBezTo>
                    <a:pt x="0" y="75273"/>
                    <a:pt x="75273" y="0"/>
                    <a:pt x="168126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03273" cy="7653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38707">
            <a:off x="4318430" y="3849351"/>
            <a:ext cx="2653728" cy="1074760"/>
          </a:xfrm>
          <a:custGeom>
            <a:avLst/>
            <a:gdLst/>
            <a:ahLst/>
            <a:cxnLst/>
            <a:rect r="r" b="b" t="t" l="l"/>
            <a:pathLst>
              <a:path h="1074760" w="2653728">
                <a:moveTo>
                  <a:pt x="0" y="0"/>
                </a:moveTo>
                <a:lnTo>
                  <a:pt x="2653728" y="0"/>
                </a:lnTo>
                <a:lnTo>
                  <a:pt x="2653728" y="1074760"/>
                </a:lnTo>
                <a:lnTo>
                  <a:pt x="0" y="1074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18533">
            <a:off x="4313427" y="5802266"/>
            <a:ext cx="2653728" cy="1074760"/>
          </a:xfrm>
          <a:custGeom>
            <a:avLst/>
            <a:gdLst/>
            <a:ahLst/>
            <a:cxnLst/>
            <a:rect r="r" b="b" t="t" l="l"/>
            <a:pathLst>
              <a:path h="1074760" w="2653728">
                <a:moveTo>
                  <a:pt x="0" y="0"/>
                </a:moveTo>
                <a:lnTo>
                  <a:pt x="2653728" y="0"/>
                </a:lnTo>
                <a:lnTo>
                  <a:pt x="2653728" y="1074760"/>
                </a:lnTo>
                <a:lnTo>
                  <a:pt x="0" y="1074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4. KẾT QUẢ NGHIÊN CỨU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178217" y="1812392"/>
            <a:ext cx="8282185" cy="4710493"/>
          </a:xfrm>
          <a:custGeom>
            <a:avLst/>
            <a:gdLst/>
            <a:ahLst/>
            <a:cxnLst/>
            <a:rect r="r" b="b" t="t" l="l"/>
            <a:pathLst>
              <a:path h="4710493" w="8282185">
                <a:moveTo>
                  <a:pt x="0" y="0"/>
                </a:moveTo>
                <a:lnTo>
                  <a:pt x="8282185" y="0"/>
                </a:lnTo>
                <a:lnTo>
                  <a:pt x="8282185" y="4710492"/>
                </a:lnTo>
                <a:lnTo>
                  <a:pt x="0" y="471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79319" y="6522884"/>
            <a:ext cx="9879981" cy="3742043"/>
          </a:xfrm>
          <a:custGeom>
            <a:avLst/>
            <a:gdLst/>
            <a:ahLst/>
            <a:cxnLst/>
            <a:rect r="r" b="b" t="t" l="l"/>
            <a:pathLst>
              <a:path h="3742043" w="9879981">
                <a:moveTo>
                  <a:pt x="0" y="0"/>
                </a:moveTo>
                <a:lnTo>
                  <a:pt x="9879981" y="0"/>
                </a:lnTo>
                <a:lnTo>
                  <a:pt x="9879981" y="3742043"/>
                </a:lnTo>
                <a:lnTo>
                  <a:pt x="0" y="3742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2305" y="4851749"/>
            <a:ext cx="4380211" cy="167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sz="4292" b="true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Trang </a:t>
            </a:r>
          </a:p>
          <a:p>
            <a:pPr algn="ctr">
              <a:lnSpc>
                <a:spcPts val="4292"/>
              </a:lnSpc>
            </a:pPr>
            <a:r>
              <a:rPr lang="en-US" sz="4292" b="true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chi tiết </a:t>
            </a:r>
          </a:p>
          <a:p>
            <a:pPr algn="ctr">
              <a:lnSpc>
                <a:spcPts val="4292"/>
              </a:lnSpc>
            </a:pPr>
            <a:r>
              <a:rPr lang="en-US" b="true" sz="4292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sản phẩm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983836">
            <a:off x="15958152" y="9773047"/>
            <a:ext cx="2602296" cy="1027907"/>
          </a:xfrm>
          <a:custGeom>
            <a:avLst/>
            <a:gdLst/>
            <a:ahLst/>
            <a:cxnLst/>
            <a:rect r="r" b="b" t="t" l="l"/>
            <a:pathLst>
              <a:path h="1027907" w="2602296">
                <a:moveTo>
                  <a:pt x="0" y="0"/>
                </a:moveTo>
                <a:lnTo>
                  <a:pt x="2602296" y="0"/>
                </a:lnTo>
                <a:lnTo>
                  <a:pt x="2602296" y="1027906"/>
                </a:lnTo>
                <a:lnTo>
                  <a:pt x="0" y="102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00373" y="1718435"/>
            <a:ext cx="7128295" cy="831832"/>
            <a:chOff x="0" y="0"/>
            <a:chExt cx="2218694" cy="25890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218694" cy="258909"/>
            </a:xfrm>
            <a:custGeom>
              <a:avLst/>
              <a:gdLst/>
              <a:ahLst/>
              <a:cxnLst/>
              <a:rect r="r" b="b" t="t" l="l"/>
              <a:pathLst>
                <a:path h="258909" w="2218694">
                  <a:moveTo>
                    <a:pt x="108608" y="0"/>
                  </a:moveTo>
                  <a:lnTo>
                    <a:pt x="2110086" y="0"/>
                  </a:lnTo>
                  <a:cubicBezTo>
                    <a:pt x="2138890" y="0"/>
                    <a:pt x="2166515" y="11443"/>
                    <a:pt x="2186883" y="31811"/>
                  </a:cubicBezTo>
                  <a:cubicBezTo>
                    <a:pt x="2207251" y="52179"/>
                    <a:pt x="2218694" y="79804"/>
                    <a:pt x="2218694" y="108608"/>
                  </a:cubicBezTo>
                  <a:lnTo>
                    <a:pt x="2218694" y="150301"/>
                  </a:lnTo>
                  <a:cubicBezTo>
                    <a:pt x="2218694" y="179106"/>
                    <a:pt x="2207251" y="206731"/>
                    <a:pt x="2186883" y="227099"/>
                  </a:cubicBezTo>
                  <a:cubicBezTo>
                    <a:pt x="2166515" y="247467"/>
                    <a:pt x="2138890" y="258909"/>
                    <a:pt x="2110086" y="258909"/>
                  </a:cubicBezTo>
                  <a:lnTo>
                    <a:pt x="108608" y="258909"/>
                  </a:lnTo>
                  <a:cubicBezTo>
                    <a:pt x="79804" y="258909"/>
                    <a:pt x="52179" y="247467"/>
                    <a:pt x="31811" y="227099"/>
                  </a:cubicBezTo>
                  <a:cubicBezTo>
                    <a:pt x="11443" y="206731"/>
                    <a:pt x="0" y="179106"/>
                    <a:pt x="0" y="150301"/>
                  </a:cubicBezTo>
                  <a:lnTo>
                    <a:pt x="0" y="108608"/>
                  </a:lnTo>
                  <a:cubicBezTo>
                    <a:pt x="0" y="79804"/>
                    <a:pt x="11443" y="52179"/>
                    <a:pt x="31811" y="31811"/>
                  </a:cubicBezTo>
                  <a:cubicBezTo>
                    <a:pt x="52179" y="11443"/>
                    <a:pt x="79804" y="0"/>
                    <a:pt x="108608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18694" cy="297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4. KẾT QUẢ NGHIÊN CỨU</a:t>
            </a:r>
          </a:p>
        </p:txBody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11330">
            <a:off x="12971237" y="1970085"/>
            <a:ext cx="13349348" cy="8649265"/>
          </a:xfrm>
          <a:custGeom>
            <a:avLst/>
            <a:gdLst/>
            <a:ahLst/>
            <a:cxnLst/>
            <a:rect r="r" b="b" t="t" l="l"/>
            <a:pathLst>
              <a:path h="8649265" w="13349348">
                <a:moveTo>
                  <a:pt x="0" y="0"/>
                </a:moveTo>
                <a:lnTo>
                  <a:pt x="13349349" y="0"/>
                </a:lnTo>
                <a:lnTo>
                  <a:pt x="13349349" y="8649265"/>
                </a:lnTo>
                <a:lnTo>
                  <a:pt x="0" y="8649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917316" y="2863927"/>
            <a:ext cx="5307497" cy="7423073"/>
          </a:xfrm>
          <a:custGeom>
            <a:avLst/>
            <a:gdLst/>
            <a:ahLst/>
            <a:cxnLst/>
            <a:rect r="r" b="b" t="t" l="l"/>
            <a:pathLst>
              <a:path h="7423073" w="5307497">
                <a:moveTo>
                  <a:pt x="0" y="0"/>
                </a:moveTo>
                <a:lnTo>
                  <a:pt x="5307497" y="0"/>
                </a:lnTo>
                <a:lnTo>
                  <a:pt x="5307497" y="7423073"/>
                </a:lnTo>
                <a:lnTo>
                  <a:pt x="0" y="7423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79564" y="2897403"/>
            <a:ext cx="8928873" cy="6529238"/>
          </a:xfrm>
          <a:custGeom>
            <a:avLst/>
            <a:gdLst/>
            <a:ahLst/>
            <a:cxnLst/>
            <a:rect r="r" b="b" t="t" l="l"/>
            <a:pathLst>
              <a:path h="6529238" w="8928873">
                <a:moveTo>
                  <a:pt x="0" y="0"/>
                </a:moveTo>
                <a:lnTo>
                  <a:pt x="8928872" y="0"/>
                </a:lnTo>
                <a:lnTo>
                  <a:pt x="8928872" y="6529239"/>
                </a:lnTo>
                <a:lnTo>
                  <a:pt x="0" y="6529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00373" y="1900399"/>
            <a:ext cx="7128295" cy="53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1"/>
              </a:lnSpc>
              <a:spcBef>
                <a:spcPct val="0"/>
              </a:spcBef>
            </a:pPr>
            <a:r>
              <a:rPr lang="en-US" b="true" sz="3981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Trang tư vấn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00373" y="2077811"/>
            <a:ext cx="7128295" cy="831832"/>
            <a:chOff x="0" y="0"/>
            <a:chExt cx="2218694" cy="258909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218694" cy="258909"/>
            </a:xfrm>
            <a:custGeom>
              <a:avLst/>
              <a:gdLst/>
              <a:ahLst/>
              <a:cxnLst/>
              <a:rect r="r" b="b" t="t" l="l"/>
              <a:pathLst>
                <a:path h="258909" w="2218694">
                  <a:moveTo>
                    <a:pt x="108608" y="0"/>
                  </a:moveTo>
                  <a:lnTo>
                    <a:pt x="2110086" y="0"/>
                  </a:lnTo>
                  <a:cubicBezTo>
                    <a:pt x="2138890" y="0"/>
                    <a:pt x="2166515" y="11443"/>
                    <a:pt x="2186883" y="31811"/>
                  </a:cubicBezTo>
                  <a:cubicBezTo>
                    <a:pt x="2207251" y="52179"/>
                    <a:pt x="2218694" y="79804"/>
                    <a:pt x="2218694" y="108608"/>
                  </a:cubicBezTo>
                  <a:lnTo>
                    <a:pt x="2218694" y="150301"/>
                  </a:lnTo>
                  <a:cubicBezTo>
                    <a:pt x="2218694" y="179106"/>
                    <a:pt x="2207251" y="206731"/>
                    <a:pt x="2186883" y="227099"/>
                  </a:cubicBezTo>
                  <a:cubicBezTo>
                    <a:pt x="2166515" y="247467"/>
                    <a:pt x="2138890" y="258909"/>
                    <a:pt x="2110086" y="258909"/>
                  </a:cubicBezTo>
                  <a:lnTo>
                    <a:pt x="108608" y="258909"/>
                  </a:lnTo>
                  <a:cubicBezTo>
                    <a:pt x="79804" y="258909"/>
                    <a:pt x="52179" y="247467"/>
                    <a:pt x="31811" y="227099"/>
                  </a:cubicBezTo>
                  <a:cubicBezTo>
                    <a:pt x="11443" y="206731"/>
                    <a:pt x="0" y="179106"/>
                    <a:pt x="0" y="150301"/>
                  </a:cubicBezTo>
                  <a:lnTo>
                    <a:pt x="0" y="108608"/>
                  </a:lnTo>
                  <a:cubicBezTo>
                    <a:pt x="0" y="79804"/>
                    <a:pt x="11443" y="52179"/>
                    <a:pt x="31811" y="31811"/>
                  </a:cubicBezTo>
                  <a:cubicBezTo>
                    <a:pt x="52179" y="11443"/>
                    <a:pt x="79804" y="0"/>
                    <a:pt x="108608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18694" cy="297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4. KẾT QUẢ NGHIÊN CỨU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484084" y="3965109"/>
            <a:ext cx="12795858" cy="4046690"/>
          </a:xfrm>
          <a:custGeom>
            <a:avLst/>
            <a:gdLst/>
            <a:ahLst/>
            <a:cxnLst/>
            <a:rect r="r" b="b" t="t" l="l"/>
            <a:pathLst>
              <a:path h="4046690" w="12795858">
                <a:moveTo>
                  <a:pt x="0" y="0"/>
                </a:moveTo>
                <a:lnTo>
                  <a:pt x="12795858" y="0"/>
                </a:lnTo>
                <a:lnTo>
                  <a:pt x="12795858" y="4046690"/>
                </a:lnTo>
                <a:lnTo>
                  <a:pt x="0" y="40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00373" y="2259775"/>
            <a:ext cx="7128295" cy="53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1"/>
              </a:lnSpc>
              <a:spcBef>
                <a:spcPct val="0"/>
              </a:spcBef>
            </a:pPr>
            <a:r>
              <a:rPr lang="en-US" b="true" sz="3981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Trang quản trị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628668" y="719884"/>
            <a:ext cx="6290830" cy="5268570"/>
          </a:xfrm>
          <a:custGeom>
            <a:avLst/>
            <a:gdLst/>
            <a:ahLst/>
            <a:cxnLst/>
            <a:rect r="r" b="b" t="t" l="l"/>
            <a:pathLst>
              <a:path h="5268570" w="6290830">
                <a:moveTo>
                  <a:pt x="0" y="0"/>
                </a:moveTo>
                <a:lnTo>
                  <a:pt x="6290831" y="0"/>
                </a:lnTo>
                <a:lnTo>
                  <a:pt x="6290831" y="5268570"/>
                </a:lnTo>
                <a:lnTo>
                  <a:pt x="0" y="526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409160" y="7308695"/>
            <a:ext cx="4875720" cy="4168741"/>
          </a:xfrm>
          <a:custGeom>
            <a:avLst/>
            <a:gdLst/>
            <a:ahLst/>
            <a:cxnLst/>
            <a:rect r="r" b="b" t="t" l="l"/>
            <a:pathLst>
              <a:path h="4168741" w="4875720">
                <a:moveTo>
                  <a:pt x="0" y="0"/>
                </a:moveTo>
                <a:lnTo>
                  <a:pt x="4875720" y="0"/>
                </a:lnTo>
                <a:lnTo>
                  <a:pt x="4875720" y="4168741"/>
                </a:lnTo>
                <a:lnTo>
                  <a:pt x="0" y="4168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500373" y="1718435"/>
            <a:ext cx="7128295" cy="831832"/>
            <a:chOff x="0" y="0"/>
            <a:chExt cx="2218694" cy="258909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218694" cy="258909"/>
            </a:xfrm>
            <a:custGeom>
              <a:avLst/>
              <a:gdLst/>
              <a:ahLst/>
              <a:cxnLst/>
              <a:rect r="r" b="b" t="t" l="l"/>
              <a:pathLst>
                <a:path h="258909" w="2218694">
                  <a:moveTo>
                    <a:pt x="108608" y="0"/>
                  </a:moveTo>
                  <a:lnTo>
                    <a:pt x="2110086" y="0"/>
                  </a:lnTo>
                  <a:cubicBezTo>
                    <a:pt x="2138890" y="0"/>
                    <a:pt x="2166515" y="11443"/>
                    <a:pt x="2186883" y="31811"/>
                  </a:cubicBezTo>
                  <a:cubicBezTo>
                    <a:pt x="2207251" y="52179"/>
                    <a:pt x="2218694" y="79804"/>
                    <a:pt x="2218694" y="108608"/>
                  </a:cubicBezTo>
                  <a:lnTo>
                    <a:pt x="2218694" y="150301"/>
                  </a:lnTo>
                  <a:cubicBezTo>
                    <a:pt x="2218694" y="179106"/>
                    <a:pt x="2207251" y="206731"/>
                    <a:pt x="2186883" y="227099"/>
                  </a:cubicBezTo>
                  <a:cubicBezTo>
                    <a:pt x="2166515" y="247467"/>
                    <a:pt x="2138890" y="258909"/>
                    <a:pt x="2110086" y="258909"/>
                  </a:cubicBezTo>
                  <a:lnTo>
                    <a:pt x="108608" y="258909"/>
                  </a:lnTo>
                  <a:cubicBezTo>
                    <a:pt x="79804" y="258909"/>
                    <a:pt x="52179" y="247467"/>
                    <a:pt x="31811" y="227099"/>
                  </a:cubicBezTo>
                  <a:cubicBezTo>
                    <a:pt x="11443" y="206731"/>
                    <a:pt x="0" y="179106"/>
                    <a:pt x="0" y="150301"/>
                  </a:cubicBezTo>
                  <a:lnTo>
                    <a:pt x="0" y="108608"/>
                  </a:lnTo>
                  <a:cubicBezTo>
                    <a:pt x="0" y="79804"/>
                    <a:pt x="11443" y="52179"/>
                    <a:pt x="31811" y="31811"/>
                  </a:cubicBezTo>
                  <a:cubicBezTo>
                    <a:pt x="52179" y="11443"/>
                    <a:pt x="79804" y="0"/>
                    <a:pt x="108608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18694" cy="297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5. KẾT LUẬN VÀ HƯỚNG PHÁT TRIỂN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00373" y="1900399"/>
            <a:ext cx="7128295" cy="630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1"/>
              </a:lnSpc>
              <a:spcBef>
                <a:spcPct val="0"/>
              </a:spcBef>
            </a:pPr>
            <a:r>
              <a:rPr lang="en-US" b="true" sz="4581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Kết luận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75367" y="2744194"/>
            <a:ext cx="8117683" cy="1110413"/>
            <a:chOff x="0" y="0"/>
            <a:chExt cx="2473782" cy="338387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473782" cy="338387"/>
            </a:xfrm>
            <a:custGeom>
              <a:avLst/>
              <a:gdLst/>
              <a:ahLst/>
              <a:cxnLst/>
              <a:rect r="r" b="b" t="t" l="l"/>
              <a:pathLst>
                <a:path h="338387" w="2473782">
                  <a:moveTo>
                    <a:pt x="95371" y="0"/>
                  </a:moveTo>
                  <a:lnTo>
                    <a:pt x="2378411" y="0"/>
                  </a:lnTo>
                  <a:cubicBezTo>
                    <a:pt x="2431083" y="0"/>
                    <a:pt x="2473782" y="42699"/>
                    <a:pt x="2473782" y="95371"/>
                  </a:cubicBezTo>
                  <a:lnTo>
                    <a:pt x="2473782" y="243016"/>
                  </a:lnTo>
                  <a:cubicBezTo>
                    <a:pt x="2473782" y="268310"/>
                    <a:pt x="2463734" y="292568"/>
                    <a:pt x="2445848" y="310454"/>
                  </a:cubicBezTo>
                  <a:cubicBezTo>
                    <a:pt x="2427963" y="328339"/>
                    <a:pt x="2403705" y="338387"/>
                    <a:pt x="2378411" y="338387"/>
                  </a:cubicBezTo>
                  <a:lnTo>
                    <a:pt x="95371" y="338387"/>
                  </a:lnTo>
                  <a:cubicBezTo>
                    <a:pt x="70077" y="338387"/>
                    <a:pt x="45819" y="328339"/>
                    <a:pt x="27934" y="310454"/>
                  </a:cubicBezTo>
                  <a:cubicBezTo>
                    <a:pt x="10048" y="292568"/>
                    <a:pt x="0" y="268310"/>
                    <a:pt x="0" y="243016"/>
                  </a:cubicBezTo>
                  <a:lnTo>
                    <a:pt x="0" y="95371"/>
                  </a:lnTo>
                  <a:cubicBezTo>
                    <a:pt x="0" y="70077"/>
                    <a:pt x="10048" y="45819"/>
                    <a:pt x="27934" y="27934"/>
                  </a:cubicBezTo>
                  <a:cubicBezTo>
                    <a:pt x="45819" y="10048"/>
                    <a:pt x="70077" y="0"/>
                    <a:pt x="95371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73782" cy="376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81590" y="2997942"/>
            <a:ext cx="8284181" cy="58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b="true" sz="4292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Kết quả đạt được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08869" y="4048533"/>
            <a:ext cx="8284181" cy="5688742"/>
            <a:chOff x="0" y="0"/>
            <a:chExt cx="2181842" cy="1498270"/>
          </a:xfrm>
        </p:grpSpPr>
        <p:sp>
          <p:nvSpPr>
            <p:cNvPr name="Freeform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81842" cy="1498270"/>
            </a:xfrm>
            <a:custGeom>
              <a:avLst/>
              <a:gdLst/>
              <a:ahLst/>
              <a:cxnLst/>
              <a:rect r="r" b="b" t="t" l="l"/>
              <a:pathLst>
                <a:path h="1498270" w="2181842">
                  <a:moveTo>
                    <a:pt x="46727" y="0"/>
                  </a:moveTo>
                  <a:lnTo>
                    <a:pt x="2135115" y="0"/>
                  </a:lnTo>
                  <a:cubicBezTo>
                    <a:pt x="2147507" y="0"/>
                    <a:pt x="2159393" y="4923"/>
                    <a:pt x="2168156" y="13686"/>
                  </a:cubicBezTo>
                  <a:cubicBezTo>
                    <a:pt x="2176919" y="22449"/>
                    <a:pt x="2181842" y="34334"/>
                    <a:pt x="2181842" y="46727"/>
                  </a:cubicBezTo>
                  <a:lnTo>
                    <a:pt x="2181842" y="1451543"/>
                  </a:lnTo>
                  <a:cubicBezTo>
                    <a:pt x="2181842" y="1463935"/>
                    <a:pt x="2176919" y="1475820"/>
                    <a:pt x="2168156" y="1484584"/>
                  </a:cubicBezTo>
                  <a:cubicBezTo>
                    <a:pt x="2159393" y="1493347"/>
                    <a:pt x="2147507" y="1498270"/>
                    <a:pt x="2135115" y="1498270"/>
                  </a:cubicBezTo>
                  <a:lnTo>
                    <a:pt x="46727" y="1498270"/>
                  </a:lnTo>
                  <a:cubicBezTo>
                    <a:pt x="34334" y="1498270"/>
                    <a:pt x="22449" y="1493347"/>
                    <a:pt x="13686" y="1484584"/>
                  </a:cubicBezTo>
                  <a:cubicBezTo>
                    <a:pt x="4923" y="1475820"/>
                    <a:pt x="0" y="1463935"/>
                    <a:pt x="0" y="1451543"/>
                  </a:cubicBezTo>
                  <a:lnTo>
                    <a:pt x="0" y="46727"/>
                  </a:lnTo>
                  <a:cubicBezTo>
                    <a:pt x="0" y="34334"/>
                    <a:pt x="4923" y="22449"/>
                    <a:pt x="13686" y="13686"/>
                  </a:cubicBezTo>
                  <a:cubicBezTo>
                    <a:pt x="22449" y="4923"/>
                    <a:pt x="34334" y="0"/>
                    <a:pt x="46727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2181842" cy="147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2841" y="4591458"/>
            <a:ext cx="8681680" cy="4070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360" indent="-338680" lvl="1">
              <a:lnSpc>
                <a:spcPts val="6588"/>
              </a:lnSpc>
              <a:buFont typeface="Arial"/>
              <a:buChar char="•"/>
            </a:pPr>
            <a:r>
              <a:rPr lang="en-US" sz="3137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Website hoàn chỉnh, giao diện thân thiện, Responsive tốt.</a:t>
            </a:r>
          </a:p>
          <a:p>
            <a:pPr algn="l" marL="677360" indent="-338680" lvl="1">
              <a:lnSpc>
                <a:spcPts val="6588"/>
              </a:lnSpc>
              <a:buFont typeface="Arial"/>
              <a:buChar char="•"/>
            </a:pPr>
            <a:r>
              <a:rPr lang="en-US" sz="3137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Chức năng tìm kiếm, lọc dữ liệu </a:t>
            </a:r>
          </a:p>
          <a:p>
            <a:pPr algn="l">
              <a:lnSpc>
                <a:spcPts val="6588"/>
              </a:lnSpc>
            </a:pPr>
            <a:r>
              <a:rPr lang="en-US" sz="3137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      hoạt động chính xác.</a:t>
            </a:r>
          </a:p>
          <a:p>
            <a:pPr algn="l" marL="677360" indent="-338680" lvl="1">
              <a:lnSpc>
                <a:spcPts val="6588"/>
              </a:lnSpc>
              <a:buFont typeface="Arial"/>
              <a:buChar char="•"/>
            </a:pPr>
            <a:r>
              <a:rPr lang="en-US" sz="3137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Hệ thống quản trị (CRUD) vận hành ổn định.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499864" y="2744194"/>
            <a:ext cx="8306642" cy="1110413"/>
            <a:chOff x="0" y="0"/>
            <a:chExt cx="2599038" cy="347433"/>
          </a:xfrm>
        </p:grpSpPr>
        <p:sp>
          <p:nvSpPr>
            <p:cNvPr name="Freeform 19" id="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599038" cy="347433"/>
            </a:xfrm>
            <a:custGeom>
              <a:avLst/>
              <a:gdLst/>
              <a:ahLst/>
              <a:cxnLst/>
              <a:rect r="r" b="b" t="t" l="l"/>
              <a:pathLst>
                <a:path h="347433" w="2599038">
                  <a:moveTo>
                    <a:pt x="93202" y="0"/>
                  </a:moveTo>
                  <a:lnTo>
                    <a:pt x="2505837" y="0"/>
                  </a:lnTo>
                  <a:cubicBezTo>
                    <a:pt x="2530555" y="0"/>
                    <a:pt x="2554261" y="9819"/>
                    <a:pt x="2571740" y="27298"/>
                  </a:cubicBezTo>
                  <a:cubicBezTo>
                    <a:pt x="2589219" y="44777"/>
                    <a:pt x="2599038" y="68483"/>
                    <a:pt x="2599038" y="93202"/>
                  </a:cubicBezTo>
                  <a:lnTo>
                    <a:pt x="2599038" y="254232"/>
                  </a:lnTo>
                  <a:cubicBezTo>
                    <a:pt x="2599038" y="305706"/>
                    <a:pt x="2557310" y="347433"/>
                    <a:pt x="2505837" y="347433"/>
                  </a:cubicBezTo>
                  <a:lnTo>
                    <a:pt x="93202" y="347433"/>
                  </a:lnTo>
                  <a:cubicBezTo>
                    <a:pt x="68483" y="347433"/>
                    <a:pt x="44777" y="337614"/>
                    <a:pt x="27298" y="320135"/>
                  </a:cubicBezTo>
                  <a:cubicBezTo>
                    <a:pt x="9819" y="302657"/>
                    <a:pt x="0" y="278950"/>
                    <a:pt x="0" y="254232"/>
                  </a:cubicBezTo>
                  <a:lnTo>
                    <a:pt x="0" y="93202"/>
                  </a:lnTo>
                  <a:cubicBezTo>
                    <a:pt x="0" y="68483"/>
                    <a:pt x="9819" y="44777"/>
                    <a:pt x="27298" y="27298"/>
                  </a:cubicBezTo>
                  <a:cubicBezTo>
                    <a:pt x="44777" y="9819"/>
                    <a:pt x="68483" y="0"/>
                    <a:pt x="93202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599038" cy="3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499864" y="3039921"/>
            <a:ext cx="8212152" cy="58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b="true" sz="4295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Hạn chế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499864" y="4048533"/>
            <a:ext cx="8306642" cy="5688742"/>
            <a:chOff x="0" y="0"/>
            <a:chExt cx="2187758" cy="1498270"/>
          </a:xfrm>
        </p:grpSpPr>
        <p:sp>
          <p:nvSpPr>
            <p:cNvPr name="Freeform 23" id="2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87758" cy="1498270"/>
            </a:xfrm>
            <a:custGeom>
              <a:avLst/>
              <a:gdLst/>
              <a:ahLst/>
              <a:cxnLst/>
              <a:rect r="r" b="b" t="t" l="l"/>
              <a:pathLst>
                <a:path h="1498270" w="2187758">
                  <a:moveTo>
                    <a:pt x="46601" y="0"/>
                  </a:moveTo>
                  <a:lnTo>
                    <a:pt x="2141157" y="0"/>
                  </a:lnTo>
                  <a:cubicBezTo>
                    <a:pt x="2166894" y="0"/>
                    <a:pt x="2187758" y="20864"/>
                    <a:pt x="2187758" y="46601"/>
                  </a:cubicBezTo>
                  <a:lnTo>
                    <a:pt x="2187758" y="1451669"/>
                  </a:lnTo>
                  <a:cubicBezTo>
                    <a:pt x="2187758" y="1477406"/>
                    <a:pt x="2166894" y="1498270"/>
                    <a:pt x="2141157" y="1498270"/>
                  </a:cubicBezTo>
                  <a:lnTo>
                    <a:pt x="46601" y="1498270"/>
                  </a:lnTo>
                  <a:cubicBezTo>
                    <a:pt x="20864" y="1498270"/>
                    <a:pt x="0" y="1477406"/>
                    <a:pt x="0" y="1451669"/>
                  </a:cubicBezTo>
                  <a:lnTo>
                    <a:pt x="0" y="46601"/>
                  </a:lnTo>
                  <a:cubicBezTo>
                    <a:pt x="0" y="20864"/>
                    <a:pt x="20864" y="0"/>
                    <a:pt x="46601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9050"/>
              <a:ext cx="2187758" cy="147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158126" y="5420283"/>
            <a:ext cx="8648380" cy="241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927" indent="-338963" lvl="1">
              <a:lnSpc>
                <a:spcPts val="6594"/>
              </a:lnSpc>
              <a:buFont typeface="Arial"/>
              <a:buChar char="•"/>
            </a:pPr>
            <a:r>
              <a:rPr lang="en-US" sz="3140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Dữ liệu thử nghiệm chưa phong phú.</a:t>
            </a:r>
          </a:p>
          <a:p>
            <a:pPr algn="l" marL="677927" indent="-338963" lvl="1">
              <a:lnSpc>
                <a:spcPts val="6594"/>
              </a:lnSpc>
              <a:buFont typeface="Arial"/>
              <a:buChar char="•"/>
            </a:pPr>
            <a:r>
              <a:rPr lang="en-US" sz="3140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Chưa có tính năng thương mại (Giỏ hàng, Thanh toán).</a:t>
            </a:r>
          </a:p>
        </p:txBody>
      </p:sp>
      <p:sp>
        <p:nvSpPr>
          <p:cNvPr name="Freeform 26" id="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82637">
            <a:off x="16742501" y="955022"/>
            <a:ext cx="2458542" cy="1757403"/>
          </a:xfrm>
          <a:custGeom>
            <a:avLst/>
            <a:gdLst/>
            <a:ahLst/>
            <a:cxnLst/>
            <a:rect r="r" b="b" t="t" l="l"/>
            <a:pathLst>
              <a:path h="1757403" w="2458542">
                <a:moveTo>
                  <a:pt x="2458542" y="0"/>
                </a:moveTo>
                <a:lnTo>
                  <a:pt x="0" y="0"/>
                </a:lnTo>
                <a:lnTo>
                  <a:pt x="0" y="1757404"/>
                </a:lnTo>
                <a:lnTo>
                  <a:pt x="2458542" y="1757404"/>
                </a:lnTo>
                <a:lnTo>
                  <a:pt x="2458542" y="0"/>
                </a:lnTo>
                <a:close/>
              </a:path>
            </a:pathLst>
          </a:custGeom>
          <a:blipFill>
            <a:blip r:embed="rId2"/>
            <a:stretch>
              <a:fillRect l="0" t="0" r="0" b="-71915"/>
            </a:stretch>
          </a:blipFill>
        </p:spPr>
      </p:sp>
      <p:sp>
        <p:nvSpPr>
          <p:cNvPr name="Freeform 27" id="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255353">
            <a:off x="631896" y="991500"/>
            <a:ext cx="793608" cy="1550142"/>
          </a:xfrm>
          <a:custGeom>
            <a:avLst/>
            <a:gdLst/>
            <a:ahLst/>
            <a:cxnLst/>
            <a:rect r="r" b="b" t="t" l="l"/>
            <a:pathLst>
              <a:path h="1550142" w="793608">
                <a:moveTo>
                  <a:pt x="0" y="0"/>
                </a:moveTo>
                <a:lnTo>
                  <a:pt x="793608" y="0"/>
                </a:lnTo>
                <a:lnTo>
                  <a:pt x="793608" y="1550142"/>
                </a:lnTo>
                <a:lnTo>
                  <a:pt x="0" y="1550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92" t="0" r="-14092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88069" y="1833724"/>
            <a:ext cx="7128295" cy="831832"/>
            <a:chOff x="0" y="0"/>
            <a:chExt cx="2218694" cy="258909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218694" cy="258909"/>
            </a:xfrm>
            <a:custGeom>
              <a:avLst/>
              <a:gdLst/>
              <a:ahLst/>
              <a:cxnLst/>
              <a:rect r="r" b="b" t="t" l="l"/>
              <a:pathLst>
                <a:path h="258909" w="2218694">
                  <a:moveTo>
                    <a:pt x="108608" y="0"/>
                  </a:moveTo>
                  <a:lnTo>
                    <a:pt x="2110086" y="0"/>
                  </a:lnTo>
                  <a:cubicBezTo>
                    <a:pt x="2138890" y="0"/>
                    <a:pt x="2166515" y="11443"/>
                    <a:pt x="2186883" y="31811"/>
                  </a:cubicBezTo>
                  <a:cubicBezTo>
                    <a:pt x="2207251" y="52179"/>
                    <a:pt x="2218694" y="79804"/>
                    <a:pt x="2218694" y="108608"/>
                  </a:cubicBezTo>
                  <a:lnTo>
                    <a:pt x="2218694" y="150301"/>
                  </a:lnTo>
                  <a:cubicBezTo>
                    <a:pt x="2218694" y="179106"/>
                    <a:pt x="2207251" y="206731"/>
                    <a:pt x="2186883" y="227099"/>
                  </a:cubicBezTo>
                  <a:cubicBezTo>
                    <a:pt x="2166515" y="247467"/>
                    <a:pt x="2138890" y="258909"/>
                    <a:pt x="2110086" y="258909"/>
                  </a:cubicBezTo>
                  <a:lnTo>
                    <a:pt x="108608" y="258909"/>
                  </a:lnTo>
                  <a:cubicBezTo>
                    <a:pt x="79804" y="258909"/>
                    <a:pt x="52179" y="247467"/>
                    <a:pt x="31811" y="227099"/>
                  </a:cubicBezTo>
                  <a:cubicBezTo>
                    <a:pt x="11443" y="206731"/>
                    <a:pt x="0" y="179106"/>
                    <a:pt x="0" y="150301"/>
                  </a:cubicBezTo>
                  <a:lnTo>
                    <a:pt x="0" y="108608"/>
                  </a:lnTo>
                  <a:cubicBezTo>
                    <a:pt x="0" y="79804"/>
                    <a:pt x="11443" y="52179"/>
                    <a:pt x="31811" y="31811"/>
                  </a:cubicBezTo>
                  <a:cubicBezTo>
                    <a:pt x="52179" y="11443"/>
                    <a:pt x="79804" y="0"/>
                    <a:pt x="108608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18694" cy="297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5. KẾT LUẬN VÀ HƯỚNG PHÁT TRIỂN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88069" y="2015688"/>
            <a:ext cx="7128295" cy="53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1"/>
              </a:lnSpc>
              <a:spcBef>
                <a:spcPct val="0"/>
              </a:spcBef>
            </a:pPr>
            <a:r>
              <a:rPr lang="en-US" b="true" sz="3981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Hướng phát triển</a:t>
            </a:r>
          </a:p>
        </p:txBody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82637">
            <a:off x="16742501" y="955022"/>
            <a:ext cx="2458542" cy="1757403"/>
          </a:xfrm>
          <a:custGeom>
            <a:avLst/>
            <a:gdLst/>
            <a:ahLst/>
            <a:cxnLst/>
            <a:rect r="r" b="b" t="t" l="l"/>
            <a:pathLst>
              <a:path h="1757403" w="2458542">
                <a:moveTo>
                  <a:pt x="2458542" y="0"/>
                </a:moveTo>
                <a:lnTo>
                  <a:pt x="0" y="0"/>
                </a:lnTo>
                <a:lnTo>
                  <a:pt x="0" y="1757404"/>
                </a:lnTo>
                <a:lnTo>
                  <a:pt x="2458542" y="1757404"/>
                </a:lnTo>
                <a:lnTo>
                  <a:pt x="2458542" y="0"/>
                </a:lnTo>
                <a:close/>
              </a:path>
            </a:pathLst>
          </a:custGeom>
          <a:blipFill>
            <a:blip r:embed="rId2"/>
            <a:stretch>
              <a:fillRect l="0" t="0" r="0" b="-71915"/>
            </a:stretch>
          </a:blipFill>
        </p:spPr>
      </p:sp>
      <p:sp>
        <p:nvSpPr>
          <p:cNvPr name="Freeform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255353">
            <a:off x="631896" y="991500"/>
            <a:ext cx="793608" cy="1550142"/>
          </a:xfrm>
          <a:custGeom>
            <a:avLst/>
            <a:gdLst/>
            <a:ahLst/>
            <a:cxnLst/>
            <a:rect r="r" b="b" t="t" l="l"/>
            <a:pathLst>
              <a:path h="1550142" w="793608">
                <a:moveTo>
                  <a:pt x="0" y="0"/>
                </a:moveTo>
                <a:lnTo>
                  <a:pt x="793608" y="0"/>
                </a:lnTo>
                <a:lnTo>
                  <a:pt x="793608" y="1550142"/>
                </a:lnTo>
                <a:lnTo>
                  <a:pt x="0" y="1550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92" t="0" r="-14092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543947" y="3756540"/>
            <a:ext cx="11496099" cy="5688742"/>
            <a:chOff x="0" y="0"/>
            <a:chExt cx="3027779" cy="1498270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3027779" cy="1498270"/>
            </a:xfrm>
            <a:custGeom>
              <a:avLst/>
              <a:gdLst/>
              <a:ahLst/>
              <a:cxnLst/>
              <a:rect r="r" b="b" t="t" l="l"/>
              <a:pathLst>
                <a:path h="1498270" w="3027779">
                  <a:moveTo>
                    <a:pt x="33672" y="0"/>
                  </a:moveTo>
                  <a:lnTo>
                    <a:pt x="2994107" y="0"/>
                  </a:lnTo>
                  <a:cubicBezTo>
                    <a:pt x="3003038" y="0"/>
                    <a:pt x="3011602" y="3548"/>
                    <a:pt x="3017917" y="9862"/>
                  </a:cubicBezTo>
                  <a:cubicBezTo>
                    <a:pt x="3024231" y="16177"/>
                    <a:pt x="3027779" y="24742"/>
                    <a:pt x="3027779" y="33672"/>
                  </a:cubicBezTo>
                  <a:lnTo>
                    <a:pt x="3027779" y="1464598"/>
                  </a:lnTo>
                  <a:cubicBezTo>
                    <a:pt x="3027779" y="1483194"/>
                    <a:pt x="3012704" y="1498270"/>
                    <a:pt x="2994107" y="1498270"/>
                  </a:cubicBezTo>
                  <a:lnTo>
                    <a:pt x="33672" y="1498270"/>
                  </a:lnTo>
                  <a:cubicBezTo>
                    <a:pt x="15075" y="1498270"/>
                    <a:pt x="0" y="1483194"/>
                    <a:pt x="0" y="1464598"/>
                  </a:cubicBezTo>
                  <a:lnTo>
                    <a:pt x="0" y="33672"/>
                  </a:lnTo>
                  <a:cubicBezTo>
                    <a:pt x="0" y="15075"/>
                    <a:pt x="15075" y="0"/>
                    <a:pt x="33672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3027779" cy="147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516167" y="4096090"/>
            <a:ext cx="11496099" cy="460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927" indent="-338963" lvl="1">
              <a:lnSpc>
                <a:spcPts val="7850"/>
              </a:lnSpc>
              <a:buFont typeface="Arial"/>
              <a:buChar char="•"/>
            </a:pPr>
            <a:r>
              <a:rPr lang="en-US" sz="3140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Tích hợp hệ thống giỏ hàng và thanh toán trực tuyến </a:t>
            </a:r>
          </a:p>
          <a:p>
            <a:pPr algn="l" marL="677927" indent="-338963" lvl="1">
              <a:lnSpc>
                <a:spcPts val="7850"/>
              </a:lnSpc>
              <a:buFont typeface="Arial"/>
              <a:buChar char="•"/>
            </a:pPr>
            <a:r>
              <a:rPr lang="en-US" sz="3140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Xây dựng hệ thống tài khoản khách hàng. </a:t>
            </a:r>
          </a:p>
          <a:p>
            <a:pPr algn="l" marL="677927" indent="-338963" lvl="1">
              <a:lnSpc>
                <a:spcPts val="7850"/>
              </a:lnSpc>
              <a:buFont typeface="Arial"/>
              <a:buChar char="•"/>
            </a:pPr>
            <a:r>
              <a:rPr lang="en-US" sz="3140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Mở rộng cơ sở dữ liệu với nhiều loại cây cảnh mới </a:t>
            </a:r>
          </a:p>
          <a:p>
            <a:pPr algn="l">
              <a:lnSpc>
                <a:spcPts val="6594"/>
              </a:lnSpc>
            </a:pPr>
            <a:r>
              <a:rPr lang="en-US" sz="3140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      và thông tin kỹ thuật chuyên sâu hơn. </a:t>
            </a:r>
          </a:p>
          <a:p>
            <a:pPr algn="l">
              <a:lnSpc>
                <a:spcPts val="6594"/>
              </a:lnSpc>
            </a:pPr>
          </a:p>
        </p:txBody>
      </p:sp>
      <p:sp>
        <p:nvSpPr>
          <p:cNvPr name="Freeform 16" id="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11330">
            <a:off x="15148150" y="3495108"/>
            <a:ext cx="13349348" cy="8649265"/>
          </a:xfrm>
          <a:custGeom>
            <a:avLst/>
            <a:gdLst/>
            <a:ahLst/>
            <a:cxnLst/>
            <a:rect r="r" b="b" t="t" l="l"/>
            <a:pathLst>
              <a:path h="8649265" w="13349348">
                <a:moveTo>
                  <a:pt x="0" y="0"/>
                </a:moveTo>
                <a:lnTo>
                  <a:pt x="13349349" y="0"/>
                </a:lnTo>
                <a:lnTo>
                  <a:pt x="13349349" y="8649265"/>
                </a:lnTo>
                <a:lnTo>
                  <a:pt x="0" y="8649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625049" y="2889374"/>
            <a:ext cx="5307497" cy="7423073"/>
          </a:xfrm>
          <a:custGeom>
            <a:avLst/>
            <a:gdLst/>
            <a:ahLst/>
            <a:cxnLst/>
            <a:rect r="r" b="b" t="t" l="l"/>
            <a:pathLst>
              <a:path h="7423073" w="5307497">
                <a:moveTo>
                  <a:pt x="0" y="0"/>
                </a:moveTo>
                <a:lnTo>
                  <a:pt x="5307498" y="0"/>
                </a:lnTo>
                <a:lnTo>
                  <a:pt x="5307498" y="7423074"/>
                </a:lnTo>
                <a:lnTo>
                  <a:pt x="0" y="7423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7995" y="0"/>
            <a:ext cx="19665769" cy="10287000"/>
            <a:chOff x="0" y="0"/>
            <a:chExt cx="517946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94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79462">
                  <a:moveTo>
                    <a:pt x="0" y="0"/>
                  </a:moveTo>
                  <a:lnTo>
                    <a:pt x="5179462" y="0"/>
                  </a:lnTo>
                  <a:lnTo>
                    <a:pt x="51794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D3B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946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07544" y="7173930"/>
            <a:ext cx="4875720" cy="4168741"/>
          </a:xfrm>
          <a:custGeom>
            <a:avLst/>
            <a:gdLst/>
            <a:ahLst/>
            <a:cxnLst/>
            <a:rect r="r" b="b" t="t" l="l"/>
            <a:pathLst>
              <a:path h="4168741" w="4875720">
                <a:moveTo>
                  <a:pt x="0" y="0"/>
                </a:moveTo>
                <a:lnTo>
                  <a:pt x="4875720" y="0"/>
                </a:lnTo>
                <a:lnTo>
                  <a:pt x="4875720" y="4168740"/>
                </a:lnTo>
                <a:lnTo>
                  <a:pt x="0" y="4168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121289" y="7173930"/>
            <a:ext cx="4875720" cy="4168741"/>
          </a:xfrm>
          <a:custGeom>
            <a:avLst/>
            <a:gdLst/>
            <a:ahLst/>
            <a:cxnLst/>
            <a:rect r="r" b="b" t="t" l="l"/>
            <a:pathLst>
              <a:path h="4168741" w="4875720">
                <a:moveTo>
                  <a:pt x="4875720" y="0"/>
                </a:moveTo>
                <a:lnTo>
                  <a:pt x="0" y="0"/>
                </a:lnTo>
                <a:lnTo>
                  <a:pt x="0" y="4168740"/>
                </a:lnTo>
                <a:lnTo>
                  <a:pt x="4875720" y="4168740"/>
                </a:lnTo>
                <a:lnTo>
                  <a:pt x="487572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40434" y="2057106"/>
            <a:ext cx="11088382" cy="2112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</a:pPr>
            <a:r>
              <a:rPr lang="en-US" b="true" sz="12099">
                <a:solidFill>
                  <a:srgbClr val="33660F"/>
                </a:solidFill>
                <a:latin typeface="Arial Bold"/>
                <a:ea typeface="Arial Bold"/>
                <a:cs typeface="Arial Bold"/>
                <a:sym typeface="Arial Bold"/>
              </a:rPr>
              <a:t>CẢM ƠN!!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44150" y="6065855"/>
            <a:ext cx="8305465" cy="126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</a:pPr>
            <a:r>
              <a:rPr lang="en-US" b="true" sz="3899" i="true">
                <a:solidFill>
                  <a:srgbClr val="322A2A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Xin cảm ơn hội đồng đã lắng nghe buổi báo cáo hôm nay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201910" y="-1099454"/>
            <a:ext cx="6290830" cy="5268570"/>
          </a:xfrm>
          <a:custGeom>
            <a:avLst/>
            <a:gdLst/>
            <a:ahLst/>
            <a:cxnLst/>
            <a:rect r="r" b="b" t="t" l="l"/>
            <a:pathLst>
              <a:path h="5268570" w="6290830">
                <a:moveTo>
                  <a:pt x="0" y="0"/>
                </a:moveTo>
                <a:lnTo>
                  <a:pt x="6290830" y="0"/>
                </a:lnTo>
                <a:lnTo>
                  <a:pt x="6290830" y="5268570"/>
                </a:lnTo>
                <a:lnTo>
                  <a:pt x="0" y="526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 descr="a green leaf with white spots on it"/>
          <p:cNvSpPr/>
          <p:nvPr/>
        </p:nvSpPr>
        <p:spPr>
          <a:xfrm flipH="false" flipV="false" rot="0">
            <a:off x="-3327782" y="-588895"/>
            <a:ext cx="11845261" cy="5163237"/>
          </a:xfrm>
          <a:custGeom>
            <a:avLst/>
            <a:gdLst/>
            <a:ahLst/>
            <a:cxnLst/>
            <a:rect r="r" b="b" t="t" l="l"/>
            <a:pathLst>
              <a:path h="5163237" w="11845261">
                <a:moveTo>
                  <a:pt x="0" y="0"/>
                </a:moveTo>
                <a:lnTo>
                  <a:pt x="11845262" y="0"/>
                </a:lnTo>
                <a:lnTo>
                  <a:pt x="11845262" y="5163237"/>
                </a:lnTo>
                <a:lnTo>
                  <a:pt x="0" y="5163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5326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7995" y="0"/>
            <a:ext cx="19665769" cy="10287000"/>
            <a:chOff x="0" y="0"/>
            <a:chExt cx="517946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94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79462">
                  <a:moveTo>
                    <a:pt x="0" y="0"/>
                  </a:moveTo>
                  <a:lnTo>
                    <a:pt x="5179462" y="0"/>
                  </a:lnTo>
                  <a:lnTo>
                    <a:pt x="51794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6D3B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7946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707544" y="7173930"/>
            <a:ext cx="4875720" cy="4168741"/>
          </a:xfrm>
          <a:custGeom>
            <a:avLst/>
            <a:gdLst/>
            <a:ahLst/>
            <a:cxnLst/>
            <a:rect r="r" b="b" t="t" l="l"/>
            <a:pathLst>
              <a:path h="4168741" w="4875720">
                <a:moveTo>
                  <a:pt x="0" y="0"/>
                </a:moveTo>
                <a:lnTo>
                  <a:pt x="4875720" y="0"/>
                </a:lnTo>
                <a:lnTo>
                  <a:pt x="4875720" y="4168740"/>
                </a:lnTo>
                <a:lnTo>
                  <a:pt x="0" y="4168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121289" y="7173930"/>
            <a:ext cx="4875720" cy="4168741"/>
          </a:xfrm>
          <a:custGeom>
            <a:avLst/>
            <a:gdLst/>
            <a:ahLst/>
            <a:cxnLst/>
            <a:rect r="r" b="b" t="t" l="l"/>
            <a:pathLst>
              <a:path h="4168741" w="4875720">
                <a:moveTo>
                  <a:pt x="4875720" y="0"/>
                </a:moveTo>
                <a:lnTo>
                  <a:pt x="0" y="0"/>
                </a:lnTo>
                <a:lnTo>
                  <a:pt x="0" y="4168740"/>
                </a:lnTo>
                <a:lnTo>
                  <a:pt x="4875720" y="4168740"/>
                </a:lnTo>
                <a:lnTo>
                  <a:pt x="487572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40434" y="2057106"/>
            <a:ext cx="11088382" cy="2112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</a:pPr>
            <a:r>
              <a:rPr lang="en-US" b="true" sz="12099">
                <a:solidFill>
                  <a:srgbClr val="33660F"/>
                </a:solidFill>
                <a:latin typeface="Arial Bold"/>
                <a:ea typeface="Arial Bold"/>
                <a:cs typeface="Arial Bold"/>
                <a:sym typeface="Arial Bold"/>
              </a:rPr>
              <a:t>CẢM ƠN!!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44150" y="6065855"/>
            <a:ext cx="8305465" cy="126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1"/>
              </a:lnSpc>
            </a:pPr>
            <a:r>
              <a:rPr lang="en-US" b="true" sz="3899" i="true">
                <a:solidFill>
                  <a:srgbClr val="322A2A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Xin cảm ơn hội đồng đã lắng nghe buổi báo cáo hôm nay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201910" y="-1099454"/>
            <a:ext cx="6290830" cy="5268570"/>
          </a:xfrm>
          <a:custGeom>
            <a:avLst/>
            <a:gdLst/>
            <a:ahLst/>
            <a:cxnLst/>
            <a:rect r="r" b="b" t="t" l="l"/>
            <a:pathLst>
              <a:path h="5268570" w="6290830">
                <a:moveTo>
                  <a:pt x="0" y="0"/>
                </a:moveTo>
                <a:lnTo>
                  <a:pt x="6290830" y="0"/>
                </a:lnTo>
                <a:lnTo>
                  <a:pt x="6290830" y="5268570"/>
                </a:lnTo>
                <a:lnTo>
                  <a:pt x="0" y="526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 descr="a green leaf with white spots on it"/>
          <p:cNvSpPr/>
          <p:nvPr/>
        </p:nvSpPr>
        <p:spPr>
          <a:xfrm flipH="false" flipV="false" rot="0">
            <a:off x="-3327782" y="-588895"/>
            <a:ext cx="11845261" cy="5163237"/>
          </a:xfrm>
          <a:custGeom>
            <a:avLst/>
            <a:gdLst/>
            <a:ahLst/>
            <a:cxnLst/>
            <a:rect r="r" b="b" t="t" l="l"/>
            <a:pathLst>
              <a:path h="5163237" w="11845261">
                <a:moveTo>
                  <a:pt x="0" y="0"/>
                </a:moveTo>
                <a:lnTo>
                  <a:pt x="11845262" y="0"/>
                </a:lnTo>
                <a:lnTo>
                  <a:pt x="11845262" y="5163237"/>
                </a:lnTo>
                <a:lnTo>
                  <a:pt x="0" y="5163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532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2611" y="2452796"/>
            <a:ext cx="5050668" cy="1990533"/>
            <a:chOff x="0" y="0"/>
            <a:chExt cx="1330217" cy="52425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0217" cy="524256"/>
            </a:xfrm>
            <a:custGeom>
              <a:avLst/>
              <a:gdLst/>
              <a:ahLst/>
              <a:cxnLst/>
              <a:rect r="r" b="b" t="t" l="l"/>
              <a:pathLst>
                <a:path h="524256" w="1330217">
                  <a:moveTo>
                    <a:pt x="76643" y="0"/>
                  </a:moveTo>
                  <a:lnTo>
                    <a:pt x="1253574" y="0"/>
                  </a:lnTo>
                  <a:cubicBezTo>
                    <a:pt x="1273901" y="0"/>
                    <a:pt x="1293396" y="8075"/>
                    <a:pt x="1307769" y="22448"/>
                  </a:cubicBezTo>
                  <a:cubicBezTo>
                    <a:pt x="1322142" y="36821"/>
                    <a:pt x="1330217" y="56316"/>
                    <a:pt x="1330217" y="76643"/>
                  </a:cubicBezTo>
                  <a:lnTo>
                    <a:pt x="1330217" y="447613"/>
                  </a:lnTo>
                  <a:cubicBezTo>
                    <a:pt x="1330217" y="467940"/>
                    <a:pt x="1322142" y="487434"/>
                    <a:pt x="1307769" y="501808"/>
                  </a:cubicBezTo>
                  <a:cubicBezTo>
                    <a:pt x="1293396" y="516181"/>
                    <a:pt x="1273901" y="524256"/>
                    <a:pt x="1253574" y="524256"/>
                  </a:cubicBezTo>
                  <a:lnTo>
                    <a:pt x="76643" y="524256"/>
                  </a:lnTo>
                  <a:cubicBezTo>
                    <a:pt x="56316" y="524256"/>
                    <a:pt x="36821" y="516181"/>
                    <a:pt x="22448" y="501808"/>
                  </a:cubicBezTo>
                  <a:cubicBezTo>
                    <a:pt x="8075" y="487434"/>
                    <a:pt x="0" y="467940"/>
                    <a:pt x="0" y="447613"/>
                  </a:cubicBezTo>
                  <a:lnTo>
                    <a:pt x="0" y="76643"/>
                  </a:lnTo>
                  <a:cubicBezTo>
                    <a:pt x="0" y="56316"/>
                    <a:pt x="8075" y="36821"/>
                    <a:pt x="22448" y="22448"/>
                  </a:cubicBezTo>
                  <a:cubicBezTo>
                    <a:pt x="36821" y="8075"/>
                    <a:pt x="56316" y="0"/>
                    <a:pt x="766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330217" cy="505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36301" y="796084"/>
            <a:ext cx="14961274" cy="644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6"/>
              </a:lnSpc>
              <a:spcBef>
                <a:spcPct val="0"/>
              </a:spcBef>
            </a:pPr>
            <a:r>
              <a:rPr lang="en-US" b="true" sz="47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NỘI DUNG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7421" y="3062301"/>
            <a:ext cx="5001047" cy="12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TỔNG QUAN </a:t>
            </a:r>
          </a:p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NGHIÊN CỨU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72611" y="2237273"/>
            <a:ext cx="5050668" cy="837058"/>
            <a:chOff x="0" y="0"/>
            <a:chExt cx="1330217" cy="220460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0217" cy="220460"/>
            </a:xfrm>
            <a:custGeom>
              <a:avLst/>
              <a:gdLst/>
              <a:ahLst/>
              <a:cxnLst/>
              <a:rect r="r" b="b" t="t" l="l"/>
              <a:pathLst>
                <a:path h="220460" w="1330217">
                  <a:moveTo>
                    <a:pt x="76643" y="0"/>
                  </a:moveTo>
                  <a:lnTo>
                    <a:pt x="1253574" y="0"/>
                  </a:lnTo>
                  <a:cubicBezTo>
                    <a:pt x="1273901" y="0"/>
                    <a:pt x="1293396" y="8075"/>
                    <a:pt x="1307769" y="22448"/>
                  </a:cubicBezTo>
                  <a:cubicBezTo>
                    <a:pt x="1322142" y="36821"/>
                    <a:pt x="1330217" y="56316"/>
                    <a:pt x="1330217" y="76643"/>
                  </a:cubicBezTo>
                  <a:lnTo>
                    <a:pt x="1330217" y="143817"/>
                  </a:lnTo>
                  <a:cubicBezTo>
                    <a:pt x="1330217" y="164144"/>
                    <a:pt x="1322142" y="183638"/>
                    <a:pt x="1307769" y="198012"/>
                  </a:cubicBezTo>
                  <a:cubicBezTo>
                    <a:pt x="1293396" y="212385"/>
                    <a:pt x="1273901" y="220460"/>
                    <a:pt x="1253574" y="220460"/>
                  </a:cubicBezTo>
                  <a:lnTo>
                    <a:pt x="76643" y="220460"/>
                  </a:lnTo>
                  <a:cubicBezTo>
                    <a:pt x="56316" y="220460"/>
                    <a:pt x="36821" y="212385"/>
                    <a:pt x="22448" y="198012"/>
                  </a:cubicBezTo>
                  <a:cubicBezTo>
                    <a:pt x="8075" y="183638"/>
                    <a:pt x="0" y="164144"/>
                    <a:pt x="0" y="143817"/>
                  </a:cubicBezTo>
                  <a:lnTo>
                    <a:pt x="0" y="76643"/>
                  </a:lnTo>
                  <a:cubicBezTo>
                    <a:pt x="0" y="56316"/>
                    <a:pt x="8075" y="36821"/>
                    <a:pt x="22448" y="22448"/>
                  </a:cubicBezTo>
                  <a:cubicBezTo>
                    <a:pt x="36821" y="8075"/>
                    <a:pt x="56316" y="0"/>
                    <a:pt x="76643" y="0"/>
                  </a:cubicBezTo>
                  <a:close/>
                </a:path>
              </a:pathLst>
            </a:custGeom>
            <a:solidFill>
              <a:srgbClr val="BED671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1330217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7"/>
                </a:lnSpc>
              </a:pPr>
              <a:r>
                <a:rPr lang="en-US" b="true" sz="3307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CHƯƠNG 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58485" y="2452796"/>
            <a:ext cx="5050668" cy="1990533"/>
            <a:chOff x="0" y="0"/>
            <a:chExt cx="1330217" cy="524256"/>
          </a:xfrm>
        </p:grpSpPr>
        <p:sp>
          <p:nvSpPr>
            <p:cNvPr name="Freeform 14" id="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0217" cy="524256"/>
            </a:xfrm>
            <a:custGeom>
              <a:avLst/>
              <a:gdLst/>
              <a:ahLst/>
              <a:cxnLst/>
              <a:rect r="r" b="b" t="t" l="l"/>
              <a:pathLst>
                <a:path h="524256" w="1330217">
                  <a:moveTo>
                    <a:pt x="76643" y="0"/>
                  </a:moveTo>
                  <a:lnTo>
                    <a:pt x="1253574" y="0"/>
                  </a:lnTo>
                  <a:cubicBezTo>
                    <a:pt x="1273901" y="0"/>
                    <a:pt x="1293396" y="8075"/>
                    <a:pt x="1307769" y="22448"/>
                  </a:cubicBezTo>
                  <a:cubicBezTo>
                    <a:pt x="1322142" y="36821"/>
                    <a:pt x="1330217" y="56316"/>
                    <a:pt x="1330217" y="76643"/>
                  </a:cubicBezTo>
                  <a:lnTo>
                    <a:pt x="1330217" y="447613"/>
                  </a:lnTo>
                  <a:cubicBezTo>
                    <a:pt x="1330217" y="467940"/>
                    <a:pt x="1322142" y="487434"/>
                    <a:pt x="1307769" y="501808"/>
                  </a:cubicBezTo>
                  <a:cubicBezTo>
                    <a:pt x="1293396" y="516181"/>
                    <a:pt x="1273901" y="524256"/>
                    <a:pt x="1253574" y="524256"/>
                  </a:cubicBezTo>
                  <a:lnTo>
                    <a:pt x="76643" y="524256"/>
                  </a:lnTo>
                  <a:cubicBezTo>
                    <a:pt x="56316" y="524256"/>
                    <a:pt x="36821" y="516181"/>
                    <a:pt x="22448" y="501808"/>
                  </a:cubicBezTo>
                  <a:cubicBezTo>
                    <a:pt x="8075" y="487434"/>
                    <a:pt x="0" y="467940"/>
                    <a:pt x="0" y="447613"/>
                  </a:cubicBezTo>
                  <a:lnTo>
                    <a:pt x="0" y="76643"/>
                  </a:lnTo>
                  <a:cubicBezTo>
                    <a:pt x="0" y="56316"/>
                    <a:pt x="8075" y="36821"/>
                    <a:pt x="22448" y="22448"/>
                  </a:cubicBezTo>
                  <a:cubicBezTo>
                    <a:pt x="36821" y="8075"/>
                    <a:pt x="56316" y="0"/>
                    <a:pt x="766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1330217" cy="505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509603" y="3097861"/>
            <a:ext cx="4951426" cy="119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NGHIÊN CỨU </a:t>
            </a: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LÝ THUYẾT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458485" y="2237273"/>
            <a:ext cx="5050668" cy="837058"/>
            <a:chOff x="0" y="0"/>
            <a:chExt cx="1330217" cy="220460"/>
          </a:xfrm>
        </p:grpSpPr>
        <p:sp>
          <p:nvSpPr>
            <p:cNvPr name="Freeform 18" id="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0217" cy="220460"/>
            </a:xfrm>
            <a:custGeom>
              <a:avLst/>
              <a:gdLst/>
              <a:ahLst/>
              <a:cxnLst/>
              <a:rect r="r" b="b" t="t" l="l"/>
              <a:pathLst>
                <a:path h="220460" w="1330217">
                  <a:moveTo>
                    <a:pt x="76643" y="0"/>
                  </a:moveTo>
                  <a:lnTo>
                    <a:pt x="1253574" y="0"/>
                  </a:lnTo>
                  <a:cubicBezTo>
                    <a:pt x="1273901" y="0"/>
                    <a:pt x="1293396" y="8075"/>
                    <a:pt x="1307769" y="22448"/>
                  </a:cubicBezTo>
                  <a:cubicBezTo>
                    <a:pt x="1322142" y="36821"/>
                    <a:pt x="1330217" y="56316"/>
                    <a:pt x="1330217" y="76643"/>
                  </a:cubicBezTo>
                  <a:lnTo>
                    <a:pt x="1330217" y="143817"/>
                  </a:lnTo>
                  <a:cubicBezTo>
                    <a:pt x="1330217" y="164144"/>
                    <a:pt x="1322142" y="183638"/>
                    <a:pt x="1307769" y="198012"/>
                  </a:cubicBezTo>
                  <a:cubicBezTo>
                    <a:pt x="1293396" y="212385"/>
                    <a:pt x="1273901" y="220460"/>
                    <a:pt x="1253574" y="220460"/>
                  </a:cubicBezTo>
                  <a:lnTo>
                    <a:pt x="76643" y="220460"/>
                  </a:lnTo>
                  <a:cubicBezTo>
                    <a:pt x="56316" y="220460"/>
                    <a:pt x="36821" y="212385"/>
                    <a:pt x="22448" y="198012"/>
                  </a:cubicBezTo>
                  <a:cubicBezTo>
                    <a:pt x="8075" y="183638"/>
                    <a:pt x="0" y="164144"/>
                    <a:pt x="0" y="143817"/>
                  </a:cubicBezTo>
                  <a:lnTo>
                    <a:pt x="0" y="76643"/>
                  </a:lnTo>
                  <a:cubicBezTo>
                    <a:pt x="0" y="56316"/>
                    <a:pt x="8075" y="36821"/>
                    <a:pt x="22448" y="22448"/>
                  </a:cubicBezTo>
                  <a:cubicBezTo>
                    <a:pt x="36821" y="8075"/>
                    <a:pt x="56316" y="0"/>
                    <a:pt x="76643" y="0"/>
                  </a:cubicBezTo>
                  <a:close/>
                </a:path>
              </a:pathLst>
            </a:custGeom>
            <a:solidFill>
              <a:srgbClr val="BED671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1330217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7"/>
                </a:lnSpc>
              </a:pPr>
              <a:r>
                <a:rPr lang="en-US" b="true" sz="3307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CHƯƠNG 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347353" y="2452796"/>
            <a:ext cx="5050668" cy="1990533"/>
            <a:chOff x="0" y="0"/>
            <a:chExt cx="1330217" cy="524256"/>
          </a:xfrm>
        </p:grpSpPr>
        <p:sp>
          <p:nvSpPr>
            <p:cNvPr name="Freeform 21" id="2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0217" cy="524256"/>
            </a:xfrm>
            <a:custGeom>
              <a:avLst/>
              <a:gdLst/>
              <a:ahLst/>
              <a:cxnLst/>
              <a:rect r="r" b="b" t="t" l="l"/>
              <a:pathLst>
                <a:path h="524256" w="1330217">
                  <a:moveTo>
                    <a:pt x="76643" y="0"/>
                  </a:moveTo>
                  <a:lnTo>
                    <a:pt x="1253574" y="0"/>
                  </a:lnTo>
                  <a:cubicBezTo>
                    <a:pt x="1273901" y="0"/>
                    <a:pt x="1293396" y="8075"/>
                    <a:pt x="1307769" y="22448"/>
                  </a:cubicBezTo>
                  <a:cubicBezTo>
                    <a:pt x="1322142" y="36821"/>
                    <a:pt x="1330217" y="56316"/>
                    <a:pt x="1330217" y="76643"/>
                  </a:cubicBezTo>
                  <a:lnTo>
                    <a:pt x="1330217" y="447613"/>
                  </a:lnTo>
                  <a:cubicBezTo>
                    <a:pt x="1330217" y="467940"/>
                    <a:pt x="1322142" y="487434"/>
                    <a:pt x="1307769" y="501808"/>
                  </a:cubicBezTo>
                  <a:cubicBezTo>
                    <a:pt x="1293396" y="516181"/>
                    <a:pt x="1273901" y="524256"/>
                    <a:pt x="1253574" y="524256"/>
                  </a:cubicBezTo>
                  <a:lnTo>
                    <a:pt x="76643" y="524256"/>
                  </a:lnTo>
                  <a:cubicBezTo>
                    <a:pt x="56316" y="524256"/>
                    <a:pt x="36821" y="516181"/>
                    <a:pt x="22448" y="501808"/>
                  </a:cubicBezTo>
                  <a:cubicBezTo>
                    <a:pt x="8075" y="487434"/>
                    <a:pt x="0" y="467940"/>
                    <a:pt x="0" y="447613"/>
                  </a:cubicBezTo>
                  <a:lnTo>
                    <a:pt x="0" y="76643"/>
                  </a:lnTo>
                  <a:cubicBezTo>
                    <a:pt x="0" y="56316"/>
                    <a:pt x="8075" y="36821"/>
                    <a:pt x="22448" y="22448"/>
                  </a:cubicBezTo>
                  <a:cubicBezTo>
                    <a:pt x="36821" y="8075"/>
                    <a:pt x="56316" y="0"/>
                    <a:pt x="766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"/>
              <a:ext cx="1330217" cy="505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446594" y="3062301"/>
            <a:ext cx="4951426" cy="119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HIỆN THỰC HÓA </a:t>
            </a: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NGHIÊN CỨU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347353" y="2237273"/>
            <a:ext cx="5050668" cy="837058"/>
            <a:chOff x="0" y="0"/>
            <a:chExt cx="1330217" cy="220460"/>
          </a:xfrm>
        </p:grpSpPr>
        <p:sp>
          <p:nvSpPr>
            <p:cNvPr name="Freeform 25" id="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0217" cy="220460"/>
            </a:xfrm>
            <a:custGeom>
              <a:avLst/>
              <a:gdLst/>
              <a:ahLst/>
              <a:cxnLst/>
              <a:rect r="r" b="b" t="t" l="l"/>
              <a:pathLst>
                <a:path h="220460" w="1330217">
                  <a:moveTo>
                    <a:pt x="76643" y="0"/>
                  </a:moveTo>
                  <a:lnTo>
                    <a:pt x="1253574" y="0"/>
                  </a:lnTo>
                  <a:cubicBezTo>
                    <a:pt x="1273901" y="0"/>
                    <a:pt x="1293396" y="8075"/>
                    <a:pt x="1307769" y="22448"/>
                  </a:cubicBezTo>
                  <a:cubicBezTo>
                    <a:pt x="1322142" y="36821"/>
                    <a:pt x="1330217" y="56316"/>
                    <a:pt x="1330217" y="76643"/>
                  </a:cubicBezTo>
                  <a:lnTo>
                    <a:pt x="1330217" y="143817"/>
                  </a:lnTo>
                  <a:cubicBezTo>
                    <a:pt x="1330217" y="164144"/>
                    <a:pt x="1322142" y="183638"/>
                    <a:pt x="1307769" y="198012"/>
                  </a:cubicBezTo>
                  <a:cubicBezTo>
                    <a:pt x="1293396" y="212385"/>
                    <a:pt x="1273901" y="220460"/>
                    <a:pt x="1253574" y="220460"/>
                  </a:cubicBezTo>
                  <a:lnTo>
                    <a:pt x="76643" y="220460"/>
                  </a:lnTo>
                  <a:cubicBezTo>
                    <a:pt x="56316" y="220460"/>
                    <a:pt x="36821" y="212385"/>
                    <a:pt x="22448" y="198012"/>
                  </a:cubicBezTo>
                  <a:cubicBezTo>
                    <a:pt x="8075" y="183638"/>
                    <a:pt x="0" y="164144"/>
                    <a:pt x="0" y="143817"/>
                  </a:cubicBezTo>
                  <a:lnTo>
                    <a:pt x="0" y="76643"/>
                  </a:lnTo>
                  <a:cubicBezTo>
                    <a:pt x="0" y="56316"/>
                    <a:pt x="8075" y="36821"/>
                    <a:pt x="22448" y="22448"/>
                  </a:cubicBezTo>
                  <a:cubicBezTo>
                    <a:pt x="36821" y="8075"/>
                    <a:pt x="56316" y="0"/>
                    <a:pt x="76643" y="0"/>
                  </a:cubicBezTo>
                  <a:close/>
                </a:path>
              </a:pathLst>
            </a:custGeom>
            <a:solidFill>
              <a:srgbClr val="BED671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38100"/>
              <a:ext cx="1330217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7"/>
                </a:lnSpc>
              </a:pPr>
              <a:r>
                <a:rPr lang="en-US" b="true" sz="3307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CHƯƠNG 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277633" y="5912997"/>
            <a:ext cx="5050668" cy="1990533"/>
            <a:chOff x="0" y="0"/>
            <a:chExt cx="1330217" cy="524256"/>
          </a:xfrm>
        </p:grpSpPr>
        <p:sp>
          <p:nvSpPr>
            <p:cNvPr name="Freeform 28" id="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0217" cy="524256"/>
            </a:xfrm>
            <a:custGeom>
              <a:avLst/>
              <a:gdLst/>
              <a:ahLst/>
              <a:cxnLst/>
              <a:rect r="r" b="b" t="t" l="l"/>
              <a:pathLst>
                <a:path h="524256" w="1330217">
                  <a:moveTo>
                    <a:pt x="76643" y="0"/>
                  </a:moveTo>
                  <a:lnTo>
                    <a:pt x="1253574" y="0"/>
                  </a:lnTo>
                  <a:cubicBezTo>
                    <a:pt x="1273901" y="0"/>
                    <a:pt x="1293396" y="8075"/>
                    <a:pt x="1307769" y="22448"/>
                  </a:cubicBezTo>
                  <a:cubicBezTo>
                    <a:pt x="1322142" y="36821"/>
                    <a:pt x="1330217" y="56316"/>
                    <a:pt x="1330217" y="76643"/>
                  </a:cubicBezTo>
                  <a:lnTo>
                    <a:pt x="1330217" y="447613"/>
                  </a:lnTo>
                  <a:cubicBezTo>
                    <a:pt x="1330217" y="467940"/>
                    <a:pt x="1322142" y="487434"/>
                    <a:pt x="1307769" y="501808"/>
                  </a:cubicBezTo>
                  <a:cubicBezTo>
                    <a:pt x="1293396" y="516181"/>
                    <a:pt x="1273901" y="524256"/>
                    <a:pt x="1253574" y="524256"/>
                  </a:cubicBezTo>
                  <a:lnTo>
                    <a:pt x="76643" y="524256"/>
                  </a:lnTo>
                  <a:cubicBezTo>
                    <a:pt x="56316" y="524256"/>
                    <a:pt x="36821" y="516181"/>
                    <a:pt x="22448" y="501808"/>
                  </a:cubicBezTo>
                  <a:cubicBezTo>
                    <a:pt x="8075" y="487434"/>
                    <a:pt x="0" y="467940"/>
                    <a:pt x="0" y="447613"/>
                  </a:cubicBezTo>
                  <a:lnTo>
                    <a:pt x="0" y="76643"/>
                  </a:lnTo>
                  <a:cubicBezTo>
                    <a:pt x="0" y="56316"/>
                    <a:pt x="8075" y="36821"/>
                    <a:pt x="22448" y="22448"/>
                  </a:cubicBezTo>
                  <a:cubicBezTo>
                    <a:pt x="36821" y="8075"/>
                    <a:pt x="56316" y="0"/>
                    <a:pt x="766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9050"/>
              <a:ext cx="1330217" cy="505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327253" y="6780503"/>
            <a:ext cx="5001047" cy="599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KẾT QUẢ NGHIÊN CỨU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277633" y="5697473"/>
            <a:ext cx="5050668" cy="837058"/>
            <a:chOff x="0" y="0"/>
            <a:chExt cx="1330217" cy="220460"/>
          </a:xfrm>
        </p:grpSpPr>
        <p:sp>
          <p:nvSpPr>
            <p:cNvPr name="Freeform 32" id="3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30217" cy="220460"/>
            </a:xfrm>
            <a:custGeom>
              <a:avLst/>
              <a:gdLst/>
              <a:ahLst/>
              <a:cxnLst/>
              <a:rect r="r" b="b" t="t" l="l"/>
              <a:pathLst>
                <a:path h="220460" w="1330217">
                  <a:moveTo>
                    <a:pt x="76643" y="0"/>
                  </a:moveTo>
                  <a:lnTo>
                    <a:pt x="1253574" y="0"/>
                  </a:lnTo>
                  <a:cubicBezTo>
                    <a:pt x="1273901" y="0"/>
                    <a:pt x="1293396" y="8075"/>
                    <a:pt x="1307769" y="22448"/>
                  </a:cubicBezTo>
                  <a:cubicBezTo>
                    <a:pt x="1322142" y="36821"/>
                    <a:pt x="1330217" y="56316"/>
                    <a:pt x="1330217" y="76643"/>
                  </a:cubicBezTo>
                  <a:lnTo>
                    <a:pt x="1330217" y="143817"/>
                  </a:lnTo>
                  <a:cubicBezTo>
                    <a:pt x="1330217" y="164144"/>
                    <a:pt x="1322142" y="183638"/>
                    <a:pt x="1307769" y="198012"/>
                  </a:cubicBezTo>
                  <a:cubicBezTo>
                    <a:pt x="1293396" y="212385"/>
                    <a:pt x="1273901" y="220460"/>
                    <a:pt x="1253574" y="220460"/>
                  </a:cubicBezTo>
                  <a:lnTo>
                    <a:pt x="76643" y="220460"/>
                  </a:lnTo>
                  <a:cubicBezTo>
                    <a:pt x="56316" y="220460"/>
                    <a:pt x="36821" y="212385"/>
                    <a:pt x="22448" y="198012"/>
                  </a:cubicBezTo>
                  <a:cubicBezTo>
                    <a:pt x="8075" y="183638"/>
                    <a:pt x="0" y="164144"/>
                    <a:pt x="0" y="143817"/>
                  </a:cubicBezTo>
                  <a:lnTo>
                    <a:pt x="0" y="76643"/>
                  </a:lnTo>
                  <a:cubicBezTo>
                    <a:pt x="0" y="56316"/>
                    <a:pt x="8075" y="36821"/>
                    <a:pt x="22448" y="22448"/>
                  </a:cubicBezTo>
                  <a:cubicBezTo>
                    <a:pt x="36821" y="8075"/>
                    <a:pt x="56316" y="0"/>
                    <a:pt x="76643" y="0"/>
                  </a:cubicBezTo>
                  <a:close/>
                </a:path>
              </a:pathLst>
            </a:custGeom>
            <a:solidFill>
              <a:srgbClr val="BED671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38100"/>
              <a:ext cx="1330217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7"/>
                </a:lnSpc>
              </a:pPr>
              <a:r>
                <a:rPr lang="en-US" b="true" sz="3307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CHƯƠNG 4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674052" y="5912997"/>
            <a:ext cx="5248256" cy="1990533"/>
            <a:chOff x="0" y="0"/>
            <a:chExt cx="1382257" cy="524256"/>
          </a:xfrm>
        </p:grpSpPr>
        <p:sp>
          <p:nvSpPr>
            <p:cNvPr name="Freeform 35" id="3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82257" cy="524256"/>
            </a:xfrm>
            <a:custGeom>
              <a:avLst/>
              <a:gdLst/>
              <a:ahLst/>
              <a:cxnLst/>
              <a:rect r="r" b="b" t="t" l="l"/>
              <a:pathLst>
                <a:path h="524256" w="1382257">
                  <a:moveTo>
                    <a:pt x="73757" y="0"/>
                  </a:moveTo>
                  <a:lnTo>
                    <a:pt x="1308500" y="0"/>
                  </a:lnTo>
                  <a:cubicBezTo>
                    <a:pt x="1328061" y="0"/>
                    <a:pt x="1346822" y="7771"/>
                    <a:pt x="1360654" y="21603"/>
                  </a:cubicBezTo>
                  <a:cubicBezTo>
                    <a:pt x="1374486" y="35435"/>
                    <a:pt x="1382257" y="54195"/>
                    <a:pt x="1382257" y="73757"/>
                  </a:cubicBezTo>
                  <a:lnTo>
                    <a:pt x="1382257" y="450499"/>
                  </a:lnTo>
                  <a:cubicBezTo>
                    <a:pt x="1382257" y="470060"/>
                    <a:pt x="1374486" y="488821"/>
                    <a:pt x="1360654" y="502653"/>
                  </a:cubicBezTo>
                  <a:cubicBezTo>
                    <a:pt x="1346822" y="516485"/>
                    <a:pt x="1328061" y="524256"/>
                    <a:pt x="1308500" y="524256"/>
                  </a:cubicBezTo>
                  <a:lnTo>
                    <a:pt x="73757" y="524256"/>
                  </a:lnTo>
                  <a:cubicBezTo>
                    <a:pt x="54195" y="524256"/>
                    <a:pt x="35435" y="516485"/>
                    <a:pt x="21603" y="502653"/>
                  </a:cubicBezTo>
                  <a:cubicBezTo>
                    <a:pt x="7771" y="488821"/>
                    <a:pt x="0" y="470060"/>
                    <a:pt x="0" y="450499"/>
                  </a:cubicBezTo>
                  <a:lnTo>
                    <a:pt x="0" y="73757"/>
                  </a:lnTo>
                  <a:cubicBezTo>
                    <a:pt x="0" y="54195"/>
                    <a:pt x="7771" y="35435"/>
                    <a:pt x="21603" y="21603"/>
                  </a:cubicBezTo>
                  <a:cubicBezTo>
                    <a:pt x="35435" y="7771"/>
                    <a:pt x="54195" y="0"/>
                    <a:pt x="737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19050"/>
              <a:ext cx="1382257" cy="505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9674052" y="6553581"/>
            <a:ext cx="5248256" cy="119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KẾT LUẬN </a:t>
            </a:r>
          </a:p>
          <a:p>
            <a:pPr algn="ctr">
              <a:lnSpc>
                <a:spcPts val="4759"/>
              </a:lnSpc>
            </a:pPr>
            <a:r>
              <a:rPr lang="en-US" b="true" sz="3399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VÀ HƯỚNG PHÁT TRIỂN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674052" y="5697473"/>
            <a:ext cx="5248256" cy="837058"/>
            <a:chOff x="0" y="0"/>
            <a:chExt cx="1382257" cy="220460"/>
          </a:xfrm>
        </p:grpSpPr>
        <p:sp>
          <p:nvSpPr>
            <p:cNvPr name="Freeform 39" id="3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82257" cy="220460"/>
            </a:xfrm>
            <a:custGeom>
              <a:avLst/>
              <a:gdLst/>
              <a:ahLst/>
              <a:cxnLst/>
              <a:rect r="r" b="b" t="t" l="l"/>
              <a:pathLst>
                <a:path h="220460" w="1382257">
                  <a:moveTo>
                    <a:pt x="73757" y="0"/>
                  </a:moveTo>
                  <a:lnTo>
                    <a:pt x="1308500" y="0"/>
                  </a:lnTo>
                  <a:cubicBezTo>
                    <a:pt x="1328061" y="0"/>
                    <a:pt x="1346822" y="7771"/>
                    <a:pt x="1360654" y="21603"/>
                  </a:cubicBezTo>
                  <a:cubicBezTo>
                    <a:pt x="1374486" y="35435"/>
                    <a:pt x="1382257" y="54195"/>
                    <a:pt x="1382257" y="73757"/>
                  </a:cubicBezTo>
                  <a:lnTo>
                    <a:pt x="1382257" y="146703"/>
                  </a:lnTo>
                  <a:cubicBezTo>
                    <a:pt x="1382257" y="166264"/>
                    <a:pt x="1374486" y="185025"/>
                    <a:pt x="1360654" y="198857"/>
                  </a:cubicBezTo>
                  <a:cubicBezTo>
                    <a:pt x="1346822" y="212689"/>
                    <a:pt x="1328061" y="220460"/>
                    <a:pt x="1308500" y="220460"/>
                  </a:cubicBezTo>
                  <a:lnTo>
                    <a:pt x="73757" y="220460"/>
                  </a:lnTo>
                  <a:cubicBezTo>
                    <a:pt x="54195" y="220460"/>
                    <a:pt x="35435" y="212689"/>
                    <a:pt x="21603" y="198857"/>
                  </a:cubicBezTo>
                  <a:cubicBezTo>
                    <a:pt x="7771" y="185025"/>
                    <a:pt x="0" y="166264"/>
                    <a:pt x="0" y="146703"/>
                  </a:cubicBezTo>
                  <a:lnTo>
                    <a:pt x="0" y="73757"/>
                  </a:lnTo>
                  <a:cubicBezTo>
                    <a:pt x="0" y="54195"/>
                    <a:pt x="7771" y="35435"/>
                    <a:pt x="21603" y="21603"/>
                  </a:cubicBezTo>
                  <a:cubicBezTo>
                    <a:pt x="35435" y="7771"/>
                    <a:pt x="54195" y="0"/>
                    <a:pt x="73757" y="0"/>
                  </a:cubicBezTo>
                  <a:close/>
                </a:path>
              </a:pathLst>
            </a:custGeom>
            <a:solidFill>
              <a:srgbClr val="BED671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38100"/>
              <a:ext cx="1382257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7"/>
                </a:lnSpc>
              </a:pPr>
              <a:r>
                <a:rPr lang="en-US" b="true" sz="3307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CHƯƠNG 5</a:t>
              </a:r>
            </a:p>
          </p:txBody>
        </p:sp>
      </p:grpSp>
      <p:sp>
        <p:nvSpPr>
          <p:cNvPr name="Freeform 41" id="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139582">
            <a:off x="15980396" y="4593335"/>
            <a:ext cx="1732056" cy="2639324"/>
          </a:xfrm>
          <a:custGeom>
            <a:avLst/>
            <a:gdLst/>
            <a:ahLst/>
            <a:cxnLst/>
            <a:rect r="r" b="b" t="t" l="l"/>
            <a:pathLst>
              <a:path h="2639324" w="1732056">
                <a:moveTo>
                  <a:pt x="0" y="0"/>
                </a:moveTo>
                <a:lnTo>
                  <a:pt x="1732056" y="0"/>
                </a:lnTo>
                <a:lnTo>
                  <a:pt x="1732056" y="2639324"/>
                </a:lnTo>
                <a:lnTo>
                  <a:pt x="0" y="2639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2" id="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11239">
            <a:off x="5386746" y="8617071"/>
            <a:ext cx="2917423" cy="1538941"/>
          </a:xfrm>
          <a:custGeom>
            <a:avLst/>
            <a:gdLst/>
            <a:ahLst/>
            <a:cxnLst/>
            <a:rect r="r" b="b" t="t" l="l"/>
            <a:pathLst>
              <a:path h="1538941" w="2917423">
                <a:moveTo>
                  <a:pt x="0" y="0"/>
                </a:moveTo>
                <a:lnTo>
                  <a:pt x="2917424" y="0"/>
                </a:lnTo>
                <a:lnTo>
                  <a:pt x="2917424" y="1538940"/>
                </a:lnTo>
                <a:lnTo>
                  <a:pt x="0" y="153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3" id="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6267466">
            <a:off x="14454318" y="8661484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771525">
            <a:off x="1711754" y="5912997"/>
            <a:ext cx="786641" cy="1120579"/>
          </a:xfrm>
          <a:custGeom>
            <a:avLst/>
            <a:gdLst/>
            <a:ahLst/>
            <a:cxnLst/>
            <a:rect r="r" b="b" t="t" l="l"/>
            <a:pathLst>
              <a:path h="1120579" w="786641">
                <a:moveTo>
                  <a:pt x="0" y="0"/>
                </a:moveTo>
                <a:lnTo>
                  <a:pt x="786641" y="0"/>
                </a:lnTo>
                <a:lnTo>
                  <a:pt x="786641" y="1120579"/>
                </a:lnTo>
                <a:lnTo>
                  <a:pt x="0" y="1120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8234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1. TỔNG QUAN NGHIÊN CỨU</a:t>
            </a:r>
          </a:p>
        </p:txBody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8811658">
            <a:off x="1942568" y="7532060"/>
            <a:ext cx="1763952" cy="2687927"/>
          </a:xfrm>
          <a:custGeom>
            <a:avLst/>
            <a:gdLst/>
            <a:ahLst/>
            <a:cxnLst/>
            <a:rect r="r" b="b" t="t" l="l"/>
            <a:pathLst>
              <a:path h="2687927" w="1763952">
                <a:moveTo>
                  <a:pt x="0" y="0"/>
                </a:moveTo>
                <a:lnTo>
                  <a:pt x="1763952" y="0"/>
                </a:lnTo>
                <a:lnTo>
                  <a:pt x="1763952" y="2687928"/>
                </a:lnTo>
                <a:lnTo>
                  <a:pt x="0" y="2687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6267466">
            <a:off x="3153045" y="6850140"/>
            <a:ext cx="836738" cy="836738"/>
          </a:xfrm>
          <a:custGeom>
            <a:avLst/>
            <a:gdLst/>
            <a:ahLst/>
            <a:cxnLst/>
            <a:rect r="r" b="b" t="t" l="l"/>
            <a:pathLst>
              <a:path h="836738" w="836738">
                <a:moveTo>
                  <a:pt x="0" y="0"/>
                </a:moveTo>
                <a:lnTo>
                  <a:pt x="836738" y="0"/>
                </a:lnTo>
                <a:lnTo>
                  <a:pt x="836738" y="836738"/>
                </a:lnTo>
                <a:lnTo>
                  <a:pt x="0" y="836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771525">
            <a:off x="14889795" y="8761324"/>
            <a:ext cx="786641" cy="1120579"/>
          </a:xfrm>
          <a:custGeom>
            <a:avLst/>
            <a:gdLst/>
            <a:ahLst/>
            <a:cxnLst/>
            <a:rect r="r" b="b" t="t" l="l"/>
            <a:pathLst>
              <a:path h="1120579" w="786641">
                <a:moveTo>
                  <a:pt x="0" y="0"/>
                </a:moveTo>
                <a:lnTo>
                  <a:pt x="786641" y="0"/>
                </a:lnTo>
                <a:lnTo>
                  <a:pt x="786641" y="1120579"/>
                </a:lnTo>
                <a:lnTo>
                  <a:pt x="0" y="1120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8234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6797" y="2175762"/>
            <a:ext cx="7711711" cy="929774"/>
            <a:chOff x="0" y="0"/>
            <a:chExt cx="2350066" cy="283339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50066" cy="283339"/>
            </a:xfrm>
            <a:custGeom>
              <a:avLst/>
              <a:gdLst/>
              <a:ahLst/>
              <a:cxnLst/>
              <a:rect r="r" b="b" t="t" l="l"/>
              <a:pathLst>
                <a:path h="283339" w="2350066">
                  <a:moveTo>
                    <a:pt x="100392" y="0"/>
                  </a:moveTo>
                  <a:lnTo>
                    <a:pt x="2249674" y="0"/>
                  </a:lnTo>
                  <a:cubicBezTo>
                    <a:pt x="2305119" y="0"/>
                    <a:pt x="2350066" y="44947"/>
                    <a:pt x="2350066" y="100392"/>
                  </a:cubicBezTo>
                  <a:lnTo>
                    <a:pt x="2350066" y="182948"/>
                  </a:lnTo>
                  <a:cubicBezTo>
                    <a:pt x="2350066" y="209573"/>
                    <a:pt x="2339489" y="235108"/>
                    <a:pt x="2320662" y="253935"/>
                  </a:cubicBezTo>
                  <a:cubicBezTo>
                    <a:pt x="2301835" y="272762"/>
                    <a:pt x="2276300" y="283339"/>
                    <a:pt x="2249674" y="283339"/>
                  </a:cubicBezTo>
                  <a:lnTo>
                    <a:pt x="100392" y="283339"/>
                  </a:lnTo>
                  <a:cubicBezTo>
                    <a:pt x="44947" y="283339"/>
                    <a:pt x="0" y="238392"/>
                    <a:pt x="0" y="182948"/>
                  </a:cubicBezTo>
                  <a:lnTo>
                    <a:pt x="0" y="100392"/>
                  </a:lnTo>
                  <a:cubicBezTo>
                    <a:pt x="0" y="44947"/>
                    <a:pt x="44947" y="0"/>
                    <a:pt x="100392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350066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304994">
            <a:off x="20540" y="1973919"/>
            <a:ext cx="485186" cy="485186"/>
            <a:chOff x="0" y="0"/>
            <a:chExt cx="812800" cy="812800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3466" y="2405474"/>
            <a:ext cx="7695041" cy="52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  <a:spcBef>
                <a:spcPct val="0"/>
              </a:spcBef>
            </a:pPr>
            <a:r>
              <a:rPr lang="en-US" b="true" sz="3892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Lý do chọn đề tài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3352144"/>
            <a:ext cx="7928507" cy="13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360" indent="-338680" lvl="1">
              <a:lnSpc>
                <a:spcPts val="5459"/>
              </a:lnSpc>
              <a:buFont typeface="Arial"/>
              <a:buChar char="•"/>
            </a:pPr>
            <a:r>
              <a:rPr lang="en-US" sz="31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Nhu cầu cây xanh văn phòng tăng cao (giảm stress, lọc không khí)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0145" y="5021706"/>
            <a:ext cx="7898363" cy="110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360" indent="-338680" lvl="1">
              <a:lnSpc>
                <a:spcPts val="4392"/>
              </a:lnSpc>
              <a:buFont typeface="Arial"/>
              <a:buChar char="•"/>
            </a:pPr>
            <a:r>
              <a:rPr lang="en-US" sz="31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Nhu cầu cây xanh văn phòng tăng cao (giảm stress, lọc không khí)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316792" y="2175762"/>
            <a:ext cx="7711711" cy="929774"/>
            <a:chOff x="0" y="0"/>
            <a:chExt cx="2350066" cy="283339"/>
          </a:xfrm>
        </p:grpSpPr>
        <p:sp>
          <p:nvSpPr>
            <p:cNvPr name="Freeform 19" id="1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50066" cy="283339"/>
            </a:xfrm>
            <a:custGeom>
              <a:avLst/>
              <a:gdLst/>
              <a:ahLst/>
              <a:cxnLst/>
              <a:rect r="r" b="b" t="t" l="l"/>
              <a:pathLst>
                <a:path h="283339" w="2350066">
                  <a:moveTo>
                    <a:pt x="100392" y="0"/>
                  </a:moveTo>
                  <a:lnTo>
                    <a:pt x="2249674" y="0"/>
                  </a:lnTo>
                  <a:cubicBezTo>
                    <a:pt x="2305119" y="0"/>
                    <a:pt x="2350066" y="44947"/>
                    <a:pt x="2350066" y="100392"/>
                  </a:cubicBezTo>
                  <a:lnTo>
                    <a:pt x="2350066" y="182948"/>
                  </a:lnTo>
                  <a:cubicBezTo>
                    <a:pt x="2350066" y="209573"/>
                    <a:pt x="2339489" y="235108"/>
                    <a:pt x="2320662" y="253935"/>
                  </a:cubicBezTo>
                  <a:cubicBezTo>
                    <a:pt x="2301835" y="272762"/>
                    <a:pt x="2276300" y="283339"/>
                    <a:pt x="2249674" y="283339"/>
                  </a:cubicBezTo>
                  <a:lnTo>
                    <a:pt x="100392" y="283339"/>
                  </a:lnTo>
                  <a:cubicBezTo>
                    <a:pt x="44947" y="283339"/>
                    <a:pt x="0" y="238392"/>
                    <a:pt x="0" y="182948"/>
                  </a:cubicBezTo>
                  <a:lnTo>
                    <a:pt x="0" y="100392"/>
                  </a:lnTo>
                  <a:cubicBezTo>
                    <a:pt x="0" y="44947"/>
                    <a:pt x="44947" y="0"/>
                    <a:pt x="100392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350066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304994">
            <a:off x="10120536" y="1973919"/>
            <a:ext cx="485186" cy="485186"/>
            <a:chOff x="0" y="0"/>
            <a:chExt cx="812800" cy="812800"/>
          </a:xfrm>
        </p:grpSpPr>
        <p:sp>
          <p:nvSpPr>
            <p:cNvPr name="Freeform 22" id="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333462" y="2405474"/>
            <a:ext cx="7695041" cy="52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b="true" sz="3892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Mục tiêu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99995" y="3352144"/>
            <a:ext cx="7928507" cy="13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360" indent="-338680" lvl="1">
              <a:lnSpc>
                <a:spcPts val="5459"/>
              </a:lnSpc>
              <a:buFont typeface="Arial"/>
              <a:buChar char="•"/>
            </a:pPr>
            <a:r>
              <a:rPr lang="en-US" sz="31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Xây dựng website tra cứu thông tin cây cảnh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130140" y="5021706"/>
            <a:ext cx="7583909" cy="110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360" indent="-338680" lvl="1">
              <a:lnSpc>
                <a:spcPts val="4392"/>
              </a:lnSpc>
              <a:buFont typeface="Arial"/>
              <a:buChar char="•"/>
            </a:pPr>
            <a:r>
              <a:rPr lang="en-US" sz="31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Hỗ trợ tìm kiếm theo mục đích (phong thủy, lọc khí, dễ chăm sóc...)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790918" y="6917789"/>
            <a:ext cx="7711711" cy="929774"/>
            <a:chOff x="0" y="0"/>
            <a:chExt cx="2350066" cy="283339"/>
          </a:xfrm>
        </p:grpSpPr>
        <p:sp>
          <p:nvSpPr>
            <p:cNvPr name="Freeform 28" id="2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50066" cy="283339"/>
            </a:xfrm>
            <a:custGeom>
              <a:avLst/>
              <a:gdLst/>
              <a:ahLst/>
              <a:cxnLst/>
              <a:rect r="r" b="b" t="t" l="l"/>
              <a:pathLst>
                <a:path h="283339" w="2350066">
                  <a:moveTo>
                    <a:pt x="100392" y="0"/>
                  </a:moveTo>
                  <a:lnTo>
                    <a:pt x="2249674" y="0"/>
                  </a:lnTo>
                  <a:cubicBezTo>
                    <a:pt x="2305119" y="0"/>
                    <a:pt x="2350066" y="44947"/>
                    <a:pt x="2350066" y="100392"/>
                  </a:cubicBezTo>
                  <a:lnTo>
                    <a:pt x="2350066" y="182948"/>
                  </a:lnTo>
                  <a:cubicBezTo>
                    <a:pt x="2350066" y="209573"/>
                    <a:pt x="2339489" y="235108"/>
                    <a:pt x="2320662" y="253935"/>
                  </a:cubicBezTo>
                  <a:cubicBezTo>
                    <a:pt x="2301835" y="272762"/>
                    <a:pt x="2276300" y="283339"/>
                    <a:pt x="2249674" y="283339"/>
                  </a:cubicBezTo>
                  <a:lnTo>
                    <a:pt x="100392" y="283339"/>
                  </a:lnTo>
                  <a:cubicBezTo>
                    <a:pt x="44947" y="283339"/>
                    <a:pt x="0" y="238392"/>
                    <a:pt x="0" y="182948"/>
                  </a:cubicBezTo>
                  <a:lnTo>
                    <a:pt x="0" y="100392"/>
                  </a:lnTo>
                  <a:cubicBezTo>
                    <a:pt x="0" y="44947"/>
                    <a:pt x="44947" y="0"/>
                    <a:pt x="100392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350066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304994">
            <a:off x="5594662" y="6762782"/>
            <a:ext cx="485186" cy="485186"/>
            <a:chOff x="0" y="0"/>
            <a:chExt cx="812800" cy="812800"/>
          </a:xfrm>
        </p:grpSpPr>
        <p:sp>
          <p:nvSpPr>
            <p:cNvPr name="Freeform 31" id="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807588" y="7147501"/>
            <a:ext cx="7695041" cy="52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b="true" sz="3892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Phạm vi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574121" y="8094170"/>
            <a:ext cx="7928507" cy="13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360" indent="-338680" lvl="1">
              <a:lnSpc>
                <a:spcPts val="5459"/>
              </a:lnSpc>
              <a:buFont typeface="Arial"/>
              <a:buChar char="•"/>
            </a:pPr>
            <a:r>
              <a:rPr lang="en-US" sz="31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Tập trung vào quản lý thông tin, tìm kiếm và tư vấn</a:t>
            </a:r>
          </a:p>
        </p:txBody>
      </p:sp>
      <p:sp>
        <p:nvSpPr>
          <p:cNvPr name="Freeform 35" id="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255353">
            <a:off x="15435945" y="5968010"/>
            <a:ext cx="1732056" cy="3383197"/>
          </a:xfrm>
          <a:custGeom>
            <a:avLst/>
            <a:gdLst/>
            <a:ahLst/>
            <a:cxnLst/>
            <a:rect r="r" b="b" t="t" l="l"/>
            <a:pathLst>
              <a:path h="3383197" w="1732056">
                <a:moveTo>
                  <a:pt x="0" y="0"/>
                </a:moveTo>
                <a:lnTo>
                  <a:pt x="1732056" y="0"/>
                </a:lnTo>
                <a:lnTo>
                  <a:pt x="1732056" y="3383197"/>
                </a:lnTo>
                <a:lnTo>
                  <a:pt x="0" y="3383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92" t="0" r="-14092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2. NGHIÊN CỨU LÝ THUYẾT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16797" y="2175762"/>
            <a:ext cx="7711711" cy="929774"/>
            <a:chOff x="0" y="0"/>
            <a:chExt cx="2350066" cy="28333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50066" cy="283339"/>
            </a:xfrm>
            <a:custGeom>
              <a:avLst/>
              <a:gdLst/>
              <a:ahLst/>
              <a:cxnLst/>
              <a:rect r="r" b="b" t="t" l="l"/>
              <a:pathLst>
                <a:path h="283339" w="2350066">
                  <a:moveTo>
                    <a:pt x="100392" y="0"/>
                  </a:moveTo>
                  <a:lnTo>
                    <a:pt x="2249674" y="0"/>
                  </a:lnTo>
                  <a:cubicBezTo>
                    <a:pt x="2305119" y="0"/>
                    <a:pt x="2350066" y="44947"/>
                    <a:pt x="2350066" y="100392"/>
                  </a:cubicBezTo>
                  <a:lnTo>
                    <a:pt x="2350066" y="182948"/>
                  </a:lnTo>
                  <a:cubicBezTo>
                    <a:pt x="2350066" y="209573"/>
                    <a:pt x="2339489" y="235108"/>
                    <a:pt x="2320662" y="253935"/>
                  </a:cubicBezTo>
                  <a:cubicBezTo>
                    <a:pt x="2301835" y="272762"/>
                    <a:pt x="2276300" y="283339"/>
                    <a:pt x="2249674" y="283339"/>
                  </a:cubicBezTo>
                  <a:lnTo>
                    <a:pt x="100392" y="283339"/>
                  </a:lnTo>
                  <a:cubicBezTo>
                    <a:pt x="44947" y="283339"/>
                    <a:pt x="0" y="238392"/>
                    <a:pt x="0" y="182948"/>
                  </a:cubicBezTo>
                  <a:lnTo>
                    <a:pt x="0" y="100392"/>
                  </a:lnTo>
                  <a:cubicBezTo>
                    <a:pt x="0" y="44947"/>
                    <a:pt x="44947" y="0"/>
                    <a:pt x="100392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50066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3466" y="2405474"/>
            <a:ext cx="7695041" cy="52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  <a:spcBef>
                <a:spcPct val="0"/>
              </a:spcBef>
            </a:pPr>
            <a:r>
              <a:rPr lang="en-US" b="true" sz="3892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Front-end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3352144"/>
            <a:ext cx="8782024" cy="65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360" indent="-338680" lvl="1">
              <a:lnSpc>
                <a:spcPts val="5459"/>
              </a:lnSpc>
              <a:buFont typeface="Arial"/>
              <a:buChar char="•"/>
            </a:pPr>
            <a:r>
              <a:rPr lang="en-US" b="true" sz="313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HTML/ CSS</a:t>
            </a:r>
            <a:r>
              <a:rPr lang="en-US" sz="31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Xây dựng cấu trúc và định dạng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4356182"/>
            <a:ext cx="8782024" cy="110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360" indent="-338680" lvl="1">
              <a:lnSpc>
                <a:spcPts val="4392"/>
              </a:lnSpc>
              <a:buFont typeface="Arial"/>
              <a:buChar char="•"/>
            </a:pPr>
            <a:r>
              <a:rPr lang="en-US" b="true" sz="313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Bootstrap Framework:</a:t>
            </a:r>
            <a:r>
              <a:rPr lang="en-US" sz="31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Thiết kế Responsive và các thành phần (Cards, Navbar..,)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316792" y="2174318"/>
            <a:ext cx="7711711" cy="929774"/>
            <a:chOff x="0" y="0"/>
            <a:chExt cx="2350066" cy="283339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50066" cy="283339"/>
            </a:xfrm>
            <a:custGeom>
              <a:avLst/>
              <a:gdLst/>
              <a:ahLst/>
              <a:cxnLst/>
              <a:rect r="r" b="b" t="t" l="l"/>
              <a:pathLst>
                <a:path h="283339" w="2350066">
                  <a:moveTo>
                    <a:pt x="100392" y="0"/>
                  </a:moveTo>
                  <a:lnTo>
                    <a:pt x="2249674" y="0"/>
                  </a:lnTo>
                  <a:cubicBezTo>
                    <a:pt x="2305119" y="0"/>
                    <a:pt x="2350066" y="44947"/>
                    <a:pt x="2350066" y="100392"/>
                  </a:cubicBezTo>
                  <a:lnTo>
                    <a:pt x="2350066" y="182948"/>
                  </a:lnTo>
                  <a:cubicBezTo>
                    <a:pt x="2350066" y="209573"/>
                    <a:pt x="2339489" y="235108"/>
                    <a:pt x="2320662" y="253935"/>
                  </a:cubicBezTo>
                  <a:cubicBezTo>
                    <a:pt x="2301835" y="272762"/>
                    <a:pt x="2276300" y="283339"/>
                    <a:pt x="2249674" y="283339"/>
                  </a:cubicBezTo>
                  <a:lnTo>
                    <a:pt x="100392" y="283339"/>
                  </a:lnTo>
                  <a:cubicBezTo>
                    <a:pt x="44947" y="283339"/>
                    <a:pt x="0" y="238392"/>
                    <a:pt x="0" y="182948"/>
                  </a:cubicBezTo>
                  <a:lnTo>
                    <a:pt x="0" y="100392"/>
                  </a:lnTo>
                  <a:cubicBezTo>
                    <a:pt x="0" y="44947"/>
                    <a:pt x="44947" y="0"/>
                    <a:pt x="100392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350066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304994">
            <a:off x="10120536" y="1972475"/>
            <a:ext cx="485186" cy="485186"/>
            <a:chOff x="0" y="0"/>
            <a:chExt cx="812800" cy="812800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333462" y="2404030"/>
            <a:ext cx="7695041" cy="52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b="true" sz="3892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Back-end &amp; Database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16792" y="3305561"/>
            <a:ext cx="7711711" cy="65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7360" indent="-338680" lvl="1">
              <a:lnSpc>
                <a:spcPts val="5459"/>
              </a:lnSpc>
              <a:buFont typeface="Arial"/>
              <a:buChar char="•"/>
            </a:pPr>
            <a:r>
              <a:rPr lang="en-US" b="true" sz="313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PHP:</a:t>
            </a:r>
            <a:r>
              <a:rPr lang="en-US" sz="31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Ngôn ngữ xử lý logic phía server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33462" y="4356182"/>
            <a:ext cx="7640857" cy="110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7360" indent="-338680" lvl="1">
              <a:lnSpc>
                <a:spcPts val="4392"/>
              </a:lnSpc>
              <a:buFont typeface="Arial"/>
              <a:buChar char="•"/>
            </a:pPr>
            <a:r>
              <a:rPr lang="en-US" b="true" sz="313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MySQL:</a:t>
            </a:r>
            <a:r>
              <a:rPr lang="en-US" sz="31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Hệ quản trị CSDL quan hệ (Lưu trữ Plants, Categories, Tags...)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837255" y="6540488"/>
            <a:ext cx="7711711" cy="929774"/>
            <a:chOff x="0" y="0"/>
            <a:chExt cx="2350066" cy="283339"/>
          </a:xfrm>
        </p:grpSpPr>
        <p:sp>
          <p:nvSpPr>
            <p:cNvPr name="Freeform 22" id="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350066" cy="283339"/>
            </a:xfrm>
            <a:custGeom>
              <a:avLst/>
              <a:gdLst/>
              <a:ahLst/>
              <a:cxnLst/>
              <a:rect r="r" b="b" t="t" l="l"/>
              <a:pathLst>
                <a:path h="283339" w="2350066">
                  <a:moveTo>
                    <a:pt x="100392" y="0"/>
                  </a:moveTo>
                  <a:lnTo>
                    <a:pt x="2249674" y="0"/>
                  </a:lnTo>
                  <a:cubicBezTo>
                    <a:pt x="2305119" y="0"/>
                    <a:pt x="2350066" y="44947"/>
                    <a:pt x="2350066" y="100392"/>
                  </a:cubicBezTo>
                  <a:lnTo>
                    <a:pt x="2350066" y="182948"/>
                  </a:lnTo>
                  <a:cubicBezTo>
                    <a:pt x="2350066" y="209573"/>
                    <a:pt x="2339489" y="235108"/>
                    <a:pt x="2320662" y="253935"/>
                  </a:cubicBezTo>
                  <a:cubicBezTo>
                    <a:pt x="2301835" y="272762"/>
                    <a:pt x="2276300" y="283339"/>
                    <a:pt x="2249674" y="283339"/>
                  </a:cubicBezTo>
                  <a:lnTo>
                    <a:pt x="100392" y="283339"/>
                  </a:lnTo>
                  <a:cubicBezTo>
                    <a:pt x="44947" y="283339"/>
                    <a:pt x="0" y="238392"/>
                    <a:pt x="0" y="182948"/>
                  </a:cubicBezTo>
                  <a:lnTo>
                    <a:pt x="0" y="100392"/>
                  </a:lnTo>
                  <a:cubicBezTo>
                    <a:pt x="0" y="44947"/>
                    <a:pt x="44947" y="0"/>
                    <a:pt x="100392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350066" cy="3214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304994">
            <a:off x="5594662" y="6762782"/>
            <a:ext cx="485186" cy="485186"/>
            <a:chOff x="0" y="0"/>
            <a:chExt cx="812800" cy="812800"/>
          </a:xfrm>
        </p:grpSpPr>
        <p:sp>
          <p:nvSpPr>
            <p:cNvPr name="Freeform 25" id="2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853924" y="6770200"/>
            <a:ext cx="7695041" cy="52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b="true" sz="3892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Công cụ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20458" y="7498838"/>
            <a:ext cx="7928507" cy="270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b="true" sz="313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XAMPP </a:t>
            </a:r>
          </a:p>
          <a:p>
            <a:pPr algn="ctr">
              <a:lnSpc>
                <a:spcPts val="5459"/>
              </a:lnSpc>
            </a:pPr>
            <a:r>
              <a:rPr lang="en-US" b="true" sz="313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VS Code</a:t>
            </a:r>
          </a:p>
          <a:p>
            <a:pPr algn="ctr">
              <a:lnSpc>
                <a:spcPts val="5459"/>
              </a:lnSpc>
            </a:pPr>
            <a:r>
              <a:rPr lang="en-US" b="true" sz="313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Git/GitHub</a:t>
            </a:r>
          </a:p>
          <a:p>
            <a:pPr algn="ctr">
              <a:lnSpc>
                <a:spcPts val="5459"/>
              </a:lnSpc>
            </a:pPr>
            <a:r>
              <a:rPr lang="en-US" b="true" sz="313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Canva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0" y="5490553"/>
            <a:ext cx="6782998" cy="1337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360" indent="-338680" lvl="1">
              <a:lnSpc>
                <a:spcPts val="5459"/>
              </a:lnSpc>
              <a:buFont typeface="Arial"/>
              <a:buChar char="•"/>
            </a:pPr>
            <a:r>
              <a:rPr lang="en-US" b="true" sz="3137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JavaScript:</a:t>
            </a:r>
            <a:r>
              <a:rPr lang="en-US" sz="313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Xử lý hiệu ứng động và tương tác người dùng</a:t>
            </a:r>
          </a:p>
        </p:txBody>
      </p:sp>
      <p:grpSp>
        <p:nvGrpSpPr>
          <p:cNvPr name="Group 30" id="30"/>
          <p:cNvGrpSpPr/>
          <p:nvPr/>
        </p:nvGrpSpPr>
        <p:grpSpPr>
          <a:xfrm rot="304994">
            <a:off x="20540" y="1973919"/>
            <a:ext cx="485186" cy="485186"/>
            <a:chOff x="0" y="0"/>
            <a:chExt cx="812800" cy="812800"/>
          </a:xfrm>
        </p:grpSpPr>
        <p:sp>
          <p:nvSpPr>
            <p:cNvPr name="Freeform 31" id="3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C5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Freeform 33" id="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11330">
            <a:off x="14990923" y="6084885"/>
            <a:ext cx="13349348" cy="8649265"/>
          </a:xfrm>
          <a:custGeom>
            <a:avLst/>
            <a:gdLst/>
            <a:ahLst/>
            <a:cxnLst/>
            <a:rect r="r" b="b" t="t" l="l"/>
            <a:pathLst>
              <a:path h="8649265" w="13349348">
                <a:moveTo>
                  <a:pt x="0" y="0"/>
                </a:moveTo>
                <a:lnTo>
                  <a:pt x="13349349" y="0"/>
                </a:lnTo>
                <a:lnTo>
                  <a:pt x="13349349" y="8649265"/>
                </a:lnTo>
                <a:lnTo>
                  <a:pt x="0" y="864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4" id="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935706">
            <a:off x="-9317618" y="6067577"/>
            <a:ext cx="13349348" cy="8649265"/>
          </a:xfrm>
          <a:custGeom>
            <a:avLst/>
            <a:gdLst/>
            <a:ahLst/>
            <a:cxnLst/>
            <a:rect r="r" b="b" t="t" l="l"/>
            <a:pathLst>
              <a:path h="8649265" w="13349348">
                <a:moveTo>
                  <a:pt x="0" y="0"/>
                </a:moveTo>
                <a:lnTo>
                  <a:pt x="13349348" y="0"/>
                </a:lnTo>
                <a:lnTo>
                  <a:pt x="13349348" y="8649265"/>
                </a:lnTo>
                <a:lnTo>
                  <a:pt x="0" y="864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6797" y="2177393"/>
            <a:ext cx="7105265" cy="3397270"/>
            <a:chOff x="0" y="0"/>
            <a:chExt cx="2165258" cy="1035284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65258" cy="1035284"/>
            </a:xfrm>
            <a:custGeom>
              <a:avLst/>
              <a:gdLst/>
              <a:ahLst/>
              <a:cxnLst/>
              <a:rect r="r" b="b" t="t" l="l"/>
              <a:pathLst>
                <a:path h="1035284" w="2165258">
                  <a:moveTo>
                    <a:pt x="108960" y="0"/>
                  </a:moveTo>
                  <a:lnTo>
                    <a:pt x="2056297" y="0"/>
                  </a:lnTo>
                  <a:cubicBezTo>
                    <a:pt x="2085196" y="0"/>
                    <a:pt x="2112910" y="11480"/>
                    <a:pt x="2133344" y="31914"/>
                  </a:cubicBezTo>
                  <a:cubicBezTo>
                    <a:pt x="2153778" y="52348"/>
                    <a:pt x="2165258" y="80062"/>
                    <a:pt x="2165258" y="108960"/>
                  </a:cubicBezTo>
                  <a:lnTo>
                    <a:pt x="2165258" y="926323"/>
                  </a:lnTo>
                  <a:cubicBezTo>
                    <a:pt x="2165258" y="955221"/>
                    <a:pt x="2153778" y="982936"/>
                    <a:pt x="2133344" y="1003370"/>
                  </a:cubicBezTo>
                  <a:cubicBezTo>
                    <a:pt x="2112910" y="1023804"/>
                    <a:pt x="2085196" y="1035284"/>
                    <a:pt x="2056297" y="1035284"/>
                  </a:cubicBezTo>
                  <a:lnTo>
                    <a:pt x="108960" y="1035284"/>
                  </a:lnTo>
                  <a:cubicBezTo>
                    <a:pt x="80062" y="1035284"/>
                    <a:pt x="52348" y="1023804"/>
                    <a:pt x="31914" y="1003370"/>
                  </a:cubicBezTo>
                  <a:cubicBezTo>
                    <a:pt x="11480" y="982936"/>
                    <a:pt x="0" y="955221"/>
                    <a:pt x="0" y="926323"/>
                  </a:cubicBezTo>
                  <a:lnTo>
                    <a:pt x="0" y="108960"/>
                  </a:lnTo>
                  <a:cubicBezTo>
                    <a:pt x="0" y="80062"/>
                    <a:pt x="11480" y="52348"/>
                    <a:pt x="31914" y="31914"/>
                  </a:cubicBezTo>
                  <a:cubicBezTo>
                    <a:pt x="52348" y="11480"/>
                    <a:pt x="80062" y="0"/>
                    <a:pt x="108960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65258" cy="1073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7592" y="3286613"/>
            <a:ext cx="7074469" cy="11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b="true" sz="4292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Chức năng người dùng (User):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589708" y="2177393"/>
            <a:ext cx="8082032" cy="3708756"/>
            <a:chOff x="0" y="0"/>
            <a:chExt cx="2128601" cy="976792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28601" cy="976792"/>
            </a:xfrm>
            <a:custGeom>
              <a:avLst/>
              <a:gdLst/>
              <a:ahLst/>
              <a:cxnLst/>
              <a:rect r="r" b="b" t="t" l="l"/>
              <a:pathLst>
                <a:path h="976792" w="2128601">
                  <a:moveTo>
                    <a:pt x="47896" y="0"/>
                  </a:moveTo>
                  <a:lnTo>
                    <a:pt x="2080705" y="0"/>
                  </a:lnTo>
                  <a:cubicBezTo>
                    <a:pt x="2093408" y="0"/>
                    <a:pt x="2105590" y="5046"/>
                    <a:pt x="2114573" y="14028"/>
                  </a:cubicBezTo>
                  <a:cubicBezTo>
                    <a:pt x="2123555" y="23011"/>
                    <a:pt x="2128601" y="35193"/>
                    <a:pt x="2128601" y="47896"/>
                  </a:cubicBezTo>
                  <a:lnTo>
                    <a:pt x="2128601" y="928896"/>
                  </a:lnTo>
                  <a:cubicBezTo>
                    <a:pt x="2128601" y="955348"/>
                    <a:pt x="2107157" y="976792"/>
                    <a:pt x="2080705" y="976792"/>
                  </a:cubicBezTo>
                  <a:lnTo>
                    <a:pt x="47896" y="976792"/>
                  </a:lnTo>
                  <a:cubicBezTo>
                    <a:pt x="21444" y="976792"/>
                    <a:pt x="0" y="955348"/>
                    <a:pt x="0" y="928896"/>
                  </a:cubicBezTo>
                  <a:lnTo>
                    <a:pt x="0" y="47896"/>
                  </a:lnTo>
                  <a:cubicBezTo>
                    <a:pt x="0" y="21444"/>
                    <a:pt x="21444" y="0"/>
                    <a:pt x="47896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2128601" cy="957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589708" y="2623449"/>
            <a:ext cx="8082032" cy="2413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360" indent="-338680" lvl="1">
              <a:lnSpc>
                <a:spcPts val="6588"/>
              </a:lnSpc>
              <a:buFont typeface="Arial"/>
              <a:buChar char="•"/>
            </a:pPr>
            <a:r>
              <a:rPr lang="en-US" sz="3137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Xem danh sách/chi tiết cây cảnh</a:t>
            </a:r>
          </a:p>
          <a:p>
            <a:pPr algn="l" marL="677360" indent="-338680" lvl="1">
              <a:lnSpc>
                <a:spcPts val="6588"/>
              </a:lnSpc>
              <a:buFont typeface="Arial"/>
              <a:buChar char="•"/>
            </a:pPr>
            <a:r>
              <a:rPr lang="en-US" sz="3137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Tìm kiếm theo tên, lọc theo danh mục/tag</a:t>
            </a:r>
          </a:p>
          <a:p>
            <a:pPr algn="l" marL="677360" indent="-338680" lvl="1">
              <a:lnSpc>
                <a:spcPts val="6588"/>
              </a:lnSpc>
              <a:buFont typeface="Arial"/>
              <a:buChar char="•"/>
            </a:pPr>
            <a:r>
              <a:rPr lang="en-US" sz="3137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Gửi yêu cầu tư vấn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16797" y="6184262"/>
            <a:ext cx="7074469" cy="3397270"/>
            <a:chOff x="0" y="0"/>
            <a:chExt cx="2155873" cy="1035284"/>
          </a:xfrm>
        </p:grpSpPr>
        <p:sp>
          <p:nvSpPr>
            <p:cNvPr name="Freeform 14" id="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55873" cy="1035284"/>
            </a:xfrm>
            <a:custGeom>
              <a:avLst/>
              <a:gdLst/>
              <a:ahLst/>
              <a:cxnLst/>
              <a:rect r="r" b="b" t="t" l="l"/>
              <a:pathLst>
                <a:path h="1035284" w="2155873">
                  <a:moveTo>
                    <a:pt x="109435" y="0"/>
                  </a:moveTo>
                  <a:lnTo>
                    <a:pt x="2046438" y="0"/>
                  </a:lnTo>
                  <a:cubicBezTo>
                    <a:pt x="2106878" y="0"/>
                    <a:pt x="2155873" y="48996"/>
                    <a:pt x="2155873" y="109435"/>
                  </a:cubicBezTo>
                  <a:lnTo>
                    <a:pt x="2155873" y="925849"/>
                  </a:lnTo>
                  <a:cubicBezTo>
                    <a:pt x="2155873" y="986288"/>
                    <a:pt x="2106878" y="1035284"/>
                    <a:pt x="2046438" y="1035284"/>
                  </a:cubicBezTo>
                  <a:lnTo>
                    <a:pt x="109435" y="1035284"/>
                  </a:lnTo>
                  <a:cubicBezTo>
                    <a:pt x="48996" y="1035284"/>
                    <a:pt x="0" y="986288"/>
                    <a:pt x="0" y="925849"/>
                  </a:cubicBezTo>
                  <a:lnTo>
                    <a:pt x="0" y="109435"/>
                  </a:lnTo>
                  <a:cubicBezTo>
                    <a:pt x="0" y="48996"/>
                    <a:pt x="48996" y="0"/>
                    <a:pt x="109435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155873" cy="1073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47592" y="7496776"/>
            <a:ext cx="7043673" cy="61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b="true" sz="4409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Chức năng quản trị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589708" y="6028519"/>
            <a:ext cx="8306642" cy="3708756"/>
            <a:chOff x="0" y="0"/>
            <a:chExt cx="2187758" cy="976792"/>
          </a:xfrm>
        </p:grpSpPr>
        <p:sp>
          <p:nvSpPr>
            <p:cNvPr name="Freeform 18" id="1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87758" cy="976792"/>
            </a:xfrm>
            <a:custGeom>
              <a:avLst/>
              <a:gdLst/>
              <a:ahLst/>
              <a:cxnLst/>
              <a:rect r="r" b="b" t="t" l="l"/>
              <a:pathLst>
                <a:path h="976792" w="2187758">
                  <a:moveTo>
                    <a:pt x="46601" y="0"/>
                  </a:moveTo>
                  <a:lnTo>
                    <a:pt x="2141157" y="0"/>
                  </a:lnTo>
                  <a:cubicBezTo>
                    <a:pt x="2166894" y="0"/>
                    <a:pt x="2187758" y="20864"/>
                    <a:pt x="2187758" y="46601"/>
                  </a:cubicBezTo>
                  <a:lnTo>
                    <a:pt x="2187758" y="930191"/>
                  </a:lnTo>
                  <a:cubicBezTo>
                    <a:pt x="2187758" y="955928"/>
                    <a:pt x="2166894" y="976792"/>
                    <a:pt x="2141157" y="976792"/>
                  </a:cubicBezTo>
                  <a:lnTo>
                    <a:pt x="46601" y="976792"/>
                  </a:lnTo>
                  <a:cubicBezTo>
                    <a:pt x="20864" y="976792"/>
                    <a:pt x="0" y="955928"/>
                    <a:pt x="0" y="930191"/>
                  </a:cubicBezTo>
                  <a:lnTo>
                    <a:pt x="0" y="46601"/>
                  </a:lnTo>
                  <a:cubicBezTo>
                    <a:pt x="0" y="20864"/>
                    <a:pt x="20864" y="0"/>
                    <a:pt x="46601" y="0"/>
                  </a:cubicBezTo>
                  <a:close/>
                </a:path>
              </a:pathLst>
            </a:custGeom>
            <a:solidFill>
              <a:srgbClr val="2A6F4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9050"/>
              <a:ext cx="2187758" cy="957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0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410020" y="6624336"/>
            <a:ext cx="8486330" cy="241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927" indent="-338963" lvl="1">
              <a:lnSpc>
                <a:spcPts val="6594"/>
              </a:lnSpc>
              <a:buFont typeface="Arial"/>
              <a:buChar char="•"/>
            </a:pPr>
            <a:r>
              <a:rPr lang="en-US" sz="3140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Quản lý sản phẩm (thêm/ sửa/ xóa)</a:t>
            </a:r>
          </a:p>
          <a:p>
            <a:pPr algn="l" marL="677927" indent="-338963" lvl="1">
              <a:lnSpc>
                <a:spcPts val="6594"/>
              </a:lnSpc>
              <a:buFont typeface="Arial"/>
              <a:buChar char="•"/>
            </a:pPr>
            <a:r>
              <a:rPr lang="en-US" sz="3140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Quản lý danh mục &amp; Tags</a:t>
            </a:r>
          </a:p>
          <a:p>
            <a:pPr algn="l" marL="677927" indent="-338963" lvl="1">
              <a:lnSpc>
                <a:spcPts val="6594"/>
              </a:lnSpc>
              <a:buFont typeface="Arial"/>
              <a:buChar char="•"/>
            </a:pPr>
            <a:r>
              <a:rPr lang="en-US" sz="3140">
                <a:solidFill>
                  <a:srgbClr val="DFF794"/>
                </a:solidFill>
                <a:latin typeface="Arial"/>
                <a:ea typeface="Arial"/>
                <a:cs typeface="Arial"/>
                <a:sym typeface="Arial"/>
              </a:rPr>
              <a:t>Quản lý yêu cầu tư vấn(Cập nhật trạng thái)</a:t>
            </a:r>
          </a:p>
        </p:txBody>
      </p:sp>
      <p:sp>
        <p:nvSpPr>
          <p:cNvPr name="Freeform 21" id="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9779352">
            <a:off x="7177604" y="3809297"/>
            <a:ext cx="2497872" cy="855794"/>
          </a:xfrm>
          <a:custGeom>
            <a:avLst/>
            <a:gdLst/>
            <a:ahLst/>
            <a:cxnLst/>
            <a:rect r="r" b="b" t="t" l="l"/>
            <a:pathLst>
              <a:path h="855794" w="2497872">
                <a:moveTo>
                  <a:pt x="2497872" y="0"/>
                </a:moveTo>
                <a:lnTo>
                  <a:pt x="0" y="0"/>
                </a:lnTo>
                <a:lnTo>
                  <a:pt x="0" y="855794"/>
                </a:lnTo>
                <a:lnTo>
                  <a:pt x="2497872" y="855794"/>
                </a:lnTo>
                <a:lnTo>
                  <a:pt x="24978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9779352">
            <a:off x="7177604" y="7737811"/>
            <a:ext cx="2497872" cy="855794"/>
          </a:xfrm>
          <a:custGeom>
            <a:avLst/>
            <a:gdLst/>
            <a:ahLst/>
            <a:cxnLst/>
            <a:rect r="r" b="b" t="t" l="l"/>
            <a:pathLst>
              <a:path h="855794" w="2497872">
                <a:moveTo>
                  <a:pt x="2497872" y="0"/>
                </a:moveTo>
                <a:lnTo>
                  <a:pt x="0" y="0"/>
                </a:lnTo>
                <a:lnTo>
                  <a:pt x="0" y="855794"/>
                </a:lnTo>
                <a:lnTo>
                  <a:pt x="2497872" y="855794"/>
                </a:lnTo>
                <a:lnTo>
                  <a:pt x="24978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1792293">
            <a:off x="-360568" y="8536157"/>
            <a:ext cx="2213001" cy="2719509"/>
          </a:xfrm>
          <a:custGeom>
            <a:avLst/>
            <a:gdLst/>
            <a:ahLst/>
            <a:cxnLst/>
            <a:rect r="r" b="b" t="t" l="l"/>
            <a:pathLst>
              <a:path h="2719509" w="2213001">
                <a:moveTo>
                  <a:pt x="0" y="0"/>
                </a:moveTo>
                <a:lnTo>
                  <a:pt x="2213000" y="0"/>
                </a:lnTo>
                <a:lnTo>
                  <a:pt x="2213000" y="2719509"/>
                </a:lnTo>
                <a:lnTo>
                  <a:pt x="0" y="2719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983836">
            <a:off x="15958152" y="9773047"/>
            <a:ext cx="2602296" cy="1027907"/>
          </a:xfrm>
          <a:custGeom>
            <a:avLst/>
            <a:gdLst/>
            <a:ahLst/>
            <a:cxnLst/>
            <a:rect r="r" b="b" t="t" l="l"/>
            <a:pathLst>
              <a:path h="1027907" w="2602296">
                <a:moveTo>
                  <a:pt x="0" y="0"/>
                </a:moveTo>
                <a:lnTo>
                  <a:pt x="2602296" y="0"/>
                </a:lnTo>
                <a:lnTo>
                  <a:pt x="2602296" y="1027906"/>
                </a:lnTo>
                <a:lnTo>
                  <a:pt x="0" y="10279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3. HIỆN THỰC HÓA NGHIÊN CỨU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983836">
            <a:off x="15958152" y="9773047"/>
            <a:ext cx="2602296" cy="1027907"/>
          </a:xfrm>
          <a:custGeom>
            <a:avLst/>
            <a:gdLst/>
            <a:ahLst/>
            <a:cxnLst/>
            <a:rect r="r" b="b" t="t" l="l"/>
            <a:pathLst>
              <a:path h="1027907" w="2602296">
                <a:moveTo>
                  <a:pt x="0" y="0"/>
                </a:moveTo>
                <a:lnTo>
                  <a:pt x="2602296" y="0"/>
                </a:lnTo>
                <a:lnTo>
                  <a:pt x="2602296" y="1027906"/>
                </a:lnTo>
                <a:lnTo>
                  <a:pt x="0" y="102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00373" y="1718435"/>
            <a:ext cx="7128295" cy="831832"/>
            <a:chOff x="0" y="0"/>
            <a:chExt cx="2218694" cy="25890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218694" cy="258909"/>
            </a:xfrm>
            <a:custGeom>
              <a:avLst/>
              <a:gdLst/>
              <a:ahLst/>
              <a:cxnLst/>
              <a:rect r="r" b="b" t="t" l="l"/>
              <a:pathLst>
                <a:path h="258909" w="2218694">
                  <a:moveTo>
                    <a:pt x="108608" y="0"/>
                  </a:moveTo>
                  <a:lnTo>
                    <a:pt x="2110086" y="0"/>
                  </a:lnTo>
                  <a:cubicBezTo>
                    <a:pt x="2138890" y="0"/>
                    <a:pt x="2166515" y="11443"/>
                    <a:pt x="2186883" y="31811"/>
                  </a:cubicBezTo>
                  <a:cubicBezTo>
                    <a:pt x="2207251" y="52179"/>
                    <a:pt x="2218694" y="79804"/>
                    <a:pt x="2218694" y="108608"/>
                  </a:cubicBezTo>
                  <a:lnTo>
                    <a:pt x="2218694" y="150301"/>
                  </a:lnTo>
                  <a:cubicBezTo>
                    <a:pt x="2218694" y="179106"/>
                    <a:pt x="2207251" y="206731"/>
                    <a:pt x="2186883" y="227099"/>
                  </a:cubicBezTo>
                  <a:cubicBezTo>
                    <a:pt x="2166515" y="247467"/>
                    <a:pt x="2138890" y="258909"/>
                    <a:pt x="2110086" y="258909"/>
                  </a:cubicBezTo>
                  <a:lnTo>
                    <a:pt x="108608" y="258909"/>
                  </a:lnTo>
                  <a:cubicBezTo>
                    <a:pt x="79804" y="258909"/>
                    <a:pt x="52179" y="247467"/>
                    <a:pt x="31811" y="227099"/>
                  </a:cubicBezTo>
                  <a:cubicBezTo>
                    <a:pt x="11443" y="206731"/>
                    <a:pt x="0" y="179106"/>
                    <a:pt x="0" y="150301"/>
                  </a:cubicBezTo>
                  <a:lnTo>
                    <a:pt x="0" y="108608"/>
                  </a:lnTo>
                  <a:cubicBezTo>
                    <a:pt x="0" y="79804"/>
                    <a:pt x="11443" y="52179"/>
                    <a:pt x="31811" y="31811"/>
                  </a:cubicBezTo>
                  <a:cubicBezTo>
                    <a:pt x="52179" y="11443"/>
                    <a:pt x="79804" y="0"/>
                    <a:pt x="108608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18694" cy="297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80410" y="2816967"/>
            <a:ext cx="8847737" cy="7157944"/>
          </a:xfrm>
          <a:custGeom>
            <a:avLst/>
            <a:gdLst/>
            <a:ahLst/>
            <a:cxnLst/>
            <a:rect r="r" b="b" t="t" l="l"/>
            <a:pathLst>
              <a:path h="7157944" w="8847737">
                <a:moveTo>
                  <a:pt x="0" y="0"/>
                </a:moveTo>
                <a:lnTo>
                  <a:pt x="8847737" y="0"/>
                </a:lnTo>
                <a:lnTo>
                  <a:pt x="8847737" y="7157944"/>
                </a:lnTo>
                <a:lnTo>
                  <a:pt x="0" y="715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5" t="-1060" r="-1015" b="-188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3. HIỆN THỰC HÓA NGHIÊN CỨU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00373" y="1900399"/>
            <a:ext cx="7128295" cy="53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1"/>
              </a:lnSpc>
              <a:spcBef>
                <a:spcPct val="0"/>
              </a:spcBef>
            </a:pPr>
            <a:r>
              <a:rPr lang="en-US" b="true" sz="3981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Thiết kế cơ sở dữ liệu</a:t>
            </a:r>
          </a:p>
        </p:txBody>
      </p:sp>
      <p:sp>
        <p:nvSpPr>
          <p:cNvPr name="Freeform 12" id="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11330">
            <a:off x="12857132" y="1970085"/>
            <a:ext cx="13349348" cy="8649265"/>
          </a:xfrm>
          <a:custGeom>
            <a:avLst/>
            <a:gdLst/>
            <a:ahLst/>
            <a:cxnLst/>
            <a:rect r="r" b="b" t="t" l="l"/>
            <a:pathLst>
              <a:path h="8649265" w="13349348">
                <a:moveTo>
                  <a:pt x="0" y="0"/>
                </a:moveTo>
                <a:lnTo>
                  <a:pt x="13349348" y="0"/>
                </a:lnTo>
                <a:lnTo>
                  <a:pt x="13349348" y="8649265"/>
                </a:lnTo>
                <a:lnTo>
                  <a:pt x="0" y="86492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917316" y="2863927"/>
            <a:ext cx="5307497" cy="7423073"/>
          </a:xfrm>
          <a:custGeom>
            <a:avLst/>
            <a:gdLst/>
            <a:ahLst/>
            <a:cxnLst/>
            <a:rect r="r" b="b" t="t" l="l"/>
            <a:pathLst>
              <a:path h="7423073" w="5307497">
                <a:moveTo>
                  <a:pt x="0" y="0"/>
                </a:moveTo>
                <a:lnTo>
                  <a:pt x="5307497" y="0"/>
                </a:lnTo>
                <a:lnTo>
                  <a:pt x="5307497" y="7423073"/>
                </a:lnTo>
                <a:lnTo>
                  <a:pt x="0" y="742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983836">
            <a:off x="15958152" y="9773047"/>
            <a:ext cx="2602296" cy="1027907"/>
          </a:xfrm>
          <a:custGeom>
            <a:avLst/>
            <a:gdLst/>
            <a:ahLst/>
            <a:cxnLst/>
            <a:rect r="r" b="b" t="t" l="l"/>
            <a:pathLst>
              <a:path h="1027907" w="2602296">
                <a:moveTo>
                  <a:pt x="0" y="0"/>
                </a:moveTo>
                <a:lnTo>
                  <a:pt x="2602296" y="0"/>
                </a:lnTo>
                <a:lnTo>
                  <a:pt x="2602296" y="1027906"/>
                </a:lnTo>
                <a:lnTo>
                  <a:pt x="0" y="102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00373" y="1718435"/>
            <a:ext cx="7128295" cy="831832"/>
            <a:chOff x="0" y="0"/>
            <a:chExt cx="2218694" cy="258909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218694" cy="258909"/>
            </a:xfrm>
            <a:custGeom>
              <a:avLst/>
              <a:gdLst/>
              <a:ahLst/>
              <a:cxnLst/>
              <a:rect r="r" b="b" t="t" l="l"/>
              <a:pathLst>
                <a:path h="258909" w="2218694">
                  <a:moveTo>
                    <a:pt x="108608" y="0"/>
                  </a:moveTo>
                  <a:lnTo>
                    <a:pt x="2110086" y="0"/>
                  </a:lnTo>
                  <a:cubicBezTo>
                    <a:pt x="2138890" y="0"/>
                    <a:pt x="2166515" y="11443"/>
                    <a:pt x="2186883" y="31811"/>
                  </a:cubicBezTo>
                  <a:cubicBezTo>
                    <a:pt x="2207251" y="52179"/>
                    <a:pt x="2218694" y="79804"/>
                    <a:pt x="2218694" y="108608"/>
                  </a:cubicBezTo>
                  <a:lnTo>
                    <a:pt x="2218694" y="150301"/>
                  </a:lnTo>
                  <a:cubicBezTo>
                    <a:pt x="2218694" y="179106"/>
                    <a:pt x="2207251" y="206731"/>
                    <a:pt x="2186883" y="227099"/>
                  </a:cubicBezTo>
                  <a:cubicBezTo>
                    <a:pt x="2166515" y="247467"/>
                    <a:pt x="2138890" y="258909"/>
                    <a:pt x="2110086" y="258909"/>
                  </a:cubicBezTo>
                  <a:lnTo>
                    <a:pt x="108608" y="258909"/>
                  </a:lnTo>
                  <a:cubicBezTo>
                    <a:pt x="79804" y="258909"/>
                    <a:pt x="52179" y="247467"/>
                    <a:pt x="31811" y="227099"/>
                  </a:cubicBezTo>
                  <a:cubicBezTo>
                    <a:pt x="11443" y="206731"/>
                    <a:pt x="0" y="179106"/>
                    <a:pt x="0" y="150301"/>
                  </a:cubicBezTo>
                  <a:lnTo>
                    <a:pt x="0" y="108608"/>
                  </a:lnTo>
                  <a:cubicBezTo>
                    <a:pt x="0" y="79804"/>
                    <a:pt x="11443" y="52179"/>
                    <a:pt x="31811" y="31811"/>
                  </a:cubicBezTo>
                  <a:cubicBezTo>
                    <a:pt x="52179" y="11443"/>
                    <a:pt x="79804" y="0"/>
                    <a:pt x="108608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18694" cy="297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3. HIỆN THỰC HÓA NGHIÊN CỨU</a:t>
            </a:r>
          </a:p>
        </p:txBody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511330">
            <a:off x="12857132" y="1970085"/>
            <a:ext cx="13349348" cy="8649265"/>
          </a:xfrm>
          <a:custGeom>
            <a:avLst/>
            <a:gdLst/>
            <a:ahLst/>
            <a:cxnLst/>
            <a:rect r="r" b="b" t="t" l="l"/>
            <a:pathLst>
              <a:path h="8649265" w="13349348">
                <a:moveTo>
                  <a:pt x="0" y="0"/>
                </a:moveTo>
                <a:lnTo>
                  <a:pt x="13349348" y="0"/>
                </a:lnTo>
                <a:lnTo>
                  <a:pt x="13349348" y="8649265"/>
                </a:lnTo>
                <a:lnTo>
                  <a:pt x="0" y="8649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917316" y="2863927"/>
            <a:ext cx="5307497" cy="7423073"/>
          </a:xfrm>
          <a:custGeom>
            <a:avLst/>
            <a:gdLst/>
            <a:ahLst/>
            <a:cxnLst/>
            <a:rect r="r" b="b" t="t" l="l"/>
            <a:pathLst>
              <a:path h="7423073" w="5307497">
                <a:moveTo>
                  <a:pt x="0" y="0"/>
                </a:moveTo>
                <a:lnTo>
                  <a:pt x="5307497" y="0"/>
                </a:lnTo>
                <a:lnTo>
                  <a:pt x="5307497" y="7423073"/>
                </a:lnTo>
                <a:lnTo>
                  <a:pt x="0" y="7423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22026" y="2736751"/>
            <a:ext cx="8796985" cy="7252570"/>
          </a:xfrm>
          <a:custGeom>
            <a:avLst/>
            <a:gdLst/>
            <a:ahLst/>
            <a:cxnLst/>
            <a:rect r="r" b="b" t="t" l="l"/>
            <a:pathLst>
              <a:path h="7252570" w="8796985">
                <a:moveTo>
                  <a:pt x="0" y="0"/>
                </a:moveTo>
                <a:lnTo>
                  <a:pt x="8796985" y="0"/>
                </a:lnTo>
                <a:lnTo>
                  <a:pt x="8796985" y="7252569"/>
                </a:lnTo>
                <a:lnTo>
                  <a:pt x="0" y="7252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58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5500373" y="1900399"/>
            <a:ext cx="7128295" cy="53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1"/>
              </a:lnSpc>
              <a:spcBef>
                <a:spcPct val="0"/>
              </a:spcBef>
            </a:pPr>
            <a:r>
              <a:rPr lang="en-US" b="true" sz="3981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Sơ đồ website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57753" y="4854072"/>
            <a:ext cx="2537354" cy="1667775"/>
            <a:chOff x="0" y="0"/>
            <a:chExt cx="773233" cy="508238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73233" cy="508238"/>
            </a:xfrm>
            <a:custGeom>
              <a:avLst/>
              <a:gdLst/>
              <a:ahLst/>
              <a:cxnLst/>
              <a:rect r="r" b="b" t="t" l="l"/>
              <a:pathLst>
                <a:path h="508238" w="773233">
                  <a:moveTo>
                    <a:pt x="254119" y="0"/>
                  </a:moveTo>
                  <a:lnTo>
                    <a:pt x="519114" y="0"/>
                  </a:lnTo>
                  <a:cubicBezTo>
                    <a:pt x="586511" y="0"/>
                    <a:pt x="651147" y="26773"/>
                    <a:pt x="698803" y="74430"/>
                  </a:cubicBezTo>
                  <a:cubicBezTo>
                    <a:pt x="746460" y="122086"/>
                    <a:pt x="773233" y="186722"/>
                    <a:pt x="773233" y="254119"/>
                  </a:cubicBezTo>
                  <a:lnTo>
                    <a:pt x="773233" y="254119"/>
                  </a:lnTo>
                  <a:cubicBezTo>
                    <a:pt x="773233" y="394465"/>
                    <a:pt x="659460" y="508238"/>
                    <a:pt x="519114" y="508238"/>
                  </a:cubicBezTo>
                  <a:lnTo>
                    <a:pt x="254119" y="508238"/>
                  </a:lnTo>
                  <a:cubicBezTo>
                    <a:pt x="186722" y="508238"/>
                    <a:pt x="122086" y="481465"/>
                    <a:pt x="74430" y="433808"/>
                  </a:cubicBezTo>
                  <a:cubicBezTo>
                    <a:pt x="26773" y="386151"/>
                    <a:pt x="0" y="321515"/>
                    <a:pt x="0" y="254119"/>
                  </a:cubicBezTo>
                  <a:lnTo>
                    <a:pt x="0" y="254119"/>
                  </a:lnTo>
                  <a:cubicBezTo>
                    <a:pt x="0" y="186722"/>
                    <a:pt x="26773" y="122086"/>
                    <a:pt x="74430" y="74430"/>
                  </a:cubicBezTo>
                  <a:cubicBezTo>
                    <a:pt x="122086" y="26773"/>
                    <a:pt x="186722" y="0"/>
                    <a:pt x="254119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73233" cy="546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14241" y="1866572"/>
            <a:ext cx="8473759" cy="2690419"/>
          </a:xfrm>
          <a:custGeom>
            <a:avLst/>
            <a:gdLst/>
            <a:ahLst/>
            <a:cxnLst/>
            <a:rect r="r" b="b" t="t" l="l"/>
            <a:pathLst>
              <a:path h="2690419" w="8473759">
                <a:moveTo>
                  <a:pt x="0" y="0"/>
                </a:moveTo>
                <a:lnTo>
                  <a:pt x="8473759" y="0"/>
                </a:lnTo>
                <a:lnTo>
                  <a:pt x="8473759" y="2690419"/>
                </a:lnTo>
                <a:lnTo>
                  <a:pt x="0" y="2690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4237" y="6597170"/>
            <a:ext cx="8126959" cy="3413323"/>
          </a:xfrm>
          <a:custGeom>
            <a:avLst/>
            <a:gdLst/>
            <a:ahLst/>
            <a:cxnLst/>
            <a:rect r="r" b="b" t="t" l="l"/>
            <a:pathLst>
              <a:path h="3413323" w="8126959">
                <a:moveTo>
                  <a:pt x="0" y="0"/>
                </a:moveTo>
                <a:lnTo>
                  <a:pt x="8126959" y="0"/>
                </a:lnTo>
                <a:lnTo>
                  <a:pt x="8126959" y="3413323"/>
                </a:lnTo>
                <a:lnTo>
                  <a:pt x="0" y="3413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25015" y="7407213"/>
            <a:ext cx="8630157" cy="1717498"/>
          </a:xfrm>
          <a:custGeom>
            <a:avLst/>
            <a:gdLst/>
            <a:ahLst/>
            <a:cxnLst/>
            <a:rect r="r" b="b" t="t" l="l"/>
            <a:pathLst>
              <a:path h="1717498" w="8630157">
                <a:moveTo>
                  <a:pt x="0" y="0"/>
                </a:moveTo>
                <a:lnTo>
                  <a:pt x="8630157" y="0"/>
                </a:lnTo>
                <a:lnTo>
                  <a:pt x="8630157" y="1717498"/>
                </a:lnTo>
                <a:lnTo>
                  <a:pt x="0" y="1717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29" t="0" r="-202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4237" y="1993210"/>
            <a:ext cx="8655839" cy="2575112"/>
          </a:xfrm>
          <a:custGeom>
            <a:avLst/>
            <a:gdLst/>
            <a:ahLst/>
            <a:cxnLst/>
            <a:rect r="r" b="b" t="t" l="l"/>
            <a:pathLst>
              <a:path h="2575112" w="8655839">
                <a:moveTo>
                  <a:pt x="0" y="0"/>
                </a:moveTo>
                <a:lnTo>
                  <a:pt x="8655839" y="0"/>
                </a:lnTo>
                <a:lnTo>
                  <a:pt x="8655839" y="2575112"/>
                </a:lnTo>
                <a:lnTo>
                  <a:pt x="0" y="2575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38768" y="5179532"/>
            <a:ext cx="2537354" cy="11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b="true" sz="4292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Trang chủ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4. KẾT QUẢ NGHIÊN CỨU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009" y="487909"/>
            <a:ext cx="15164414" cy="1081582"/>
            <a:chOff x="0" y="0"/>
            <a:chExt cx="4621202" cy="32960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21202" cy="329601"/>
            </a:xfrm>
            <a:custGeom>
              <a:avLst/>
              <a:gdLst/>
              <a:ahLst/>
              <a:cxnLst/>
              <a:rect r="r" b="b" t="t" l="l"/>
              <a:pathLst>
                <a:path h="329601" w="4621202">
                  <a:moveTo>
                    <a:pt x="51053" y="0"/>
                  </a:moveTo>
                  <a:lnTo>
                    <a:pt x="4570149" y="0"/>
                  </a:lnTo>
                  <a:cubicBezTo>
                    <a:pt x="4583689" y="0"/>
                    <a:pt x="4596675" y="5379"/>
                    <a:pt x="4606249" y="14953"/>
                  </a:cubicBezTo>
                  <a:cubicBezTo>
                    <a:pt x="4615824" y="24527"/>
                    <a:pt x="4621202" y="37513"/>
                    <a:pt x="4621202" y="51053"/>
                  </a:cubicBezTo>
                  <a:lnTo>
                    <a:pt x="4621202" y="278548"/>
                  </a:lnTo>
                  <a:cubicBezTo>
                    <a:pt x="4621202" y="292088"/>
                    <a:pt x="4615824" y="305074"/>
                    <a:pt x="4606249" y="314648"/>
                  </a:cubicBezTo>
                  <a:cubicBezTo>
                    <a:pt x="4596675" y="324223"/>
                    <a:pt x="4583689" y="329601"/>
                    <a:pt x="4570149" y="329601"/>
                  </a:cubicBezTo>
                  <a:lnTo>
                    <a:pt x="51053" y="329601"/>
                  </a:lnTo>
                  <a:cubicBezTo>
                    <a:pt x="37513" y="329601"/>
                    <a:pt x="24527" y="324223"/>
                    <a:pt x="14953" y="314648"/>
                  </a:cubicBezTo>
                  <a:cubicBezTo>
                    <a:pt x="5379" y="305074"/>
                    <a:pt x="0" y="292088"/>
                    <a:pt x="0" y="278548"/>
                  </a:cubicBezTo>
                  <a:lnTo>
                    <a:pt x="0" y="51053"/>
                  </a:lnTo>
                  <a:cubicBezTo>
                    <a:pt x="0" y="37513"/>
                    <a:pt x="5379" y="24527"/>
                    <a:pt x="14953" y="14953"/>
                  </a:cubicBezTo>
                  <a:cubicBezTo>
                    <a:pt x="24527" y="5379"/>
                    <a:pt x="37513" y="0"/>
                    <a:pt x="510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21202" cy="3677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đd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9028" y="4460716"/>
            <a:ext cx="3435792" cy="1667775"/>
            <a:chOff x="0" y="0"/>
            <a:chExt cx="1047023" cy="508238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047023" cy="508238"/>
            </a:xfrm>
            <a:custGeom>
              <a:avLst/>
              <a:gdLst/>
              <a:ahLst/>
              <a:cxnLst/>
              <a:rect r="r" b="b" t="t" l="l"/>
              <a:pathLst>
                <a:path h="508238" w="1047023">
                  <a:moveTo>
                    <a:pt x="225331" y="0"/>
                  </a:moveTo>
                  <a:lnTo>
                    <a:pt x="821692" y="0"/>
                  </a:lnTo>
                  <a:cubicBezTo>
                    <a:pt x="881453" y="0"/>
                    <a:pt x="938767" y="23740"/>
                    <a:pt x="981025" y="65998"/>
                  </a:cubicBezTo>
                  <a:cubicBezTo>
                    <a:pt x="1023283" y="108256"/>
                    <a:pt x="1047023" y="165570"/>
                    <a:pt x="1047023" y="225331"/>
                  </a:cubicBezTo>
                  <a:lnTo>
                    <a:pt x="1047023" y="282906"/>
                  </a:lnTo>
                  <a:cubicBezTo>
                    <a:pt x="1047023" y="342668"/>
                    <a:pt x="1023283" y="399982"/>
                    <a:pt x="981025" y="442240"/>
                  </a:cubicBezTo>
                  <a:cubicBezTo>
                    <a:pt x="938767" y="484497"/>
                    <a:pt x="881453" y="508238"/>
                    <a:pt x="821692" y="508238"/>
                  </a:cubicBezTo>
                  <a:lnTo>
                    <a:pt x="225331" y="508238"/>
                  </a:lnTo>
                  <a:cubicBezTo>
                    <a:pt x="165570" y="508238"/>
                    <a:pt x="108256" y="484497"/>
                    <a:pt x="65998" y="442240"/>
                  </a:cubicBezTo>
                  <a:cubicBezTo>
                    <a:pt x="23740" y="399982"/>
                    <a:pt x="0" y="342668"/>
                    <a:pt x="0" y="282906"/>
                  </a:cubicBezTo>
                  <a:lnTo>
                    <a:pt x="0" y="225331"/>
                  </a:lnTo>
                  <a:cubicBezTo>
                    <a:pt x="0" y="165570"/>
                    <a:pt x="23740" y="108256"/>
                    <a:pt x="65998" y="65998"/>
                  </a:cubicBezTo>
                  <a:cubicBezTo>
                    <a:pt x="108256" y="23740"/>
                    <a:pt x="165570" y="0"/>
                    <a:pt x="225331" y="0"/>
                  </a:cubicBezTo>
                  <a:close/>
                </a:path>
              </a:pathLst>
            </a:custGeom>
            <a:solidFill>
              <a:srgbClr val="DFF794"/>
            </a:solidFill>
            <a:ln w="38100" cap="rnd">
              <a:solidFill>
                <a:srgbClr val="2A6F49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7023" cy="546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03179" y="1861847"/>
            <a:ext cx="10984821" cy="3432757"/>
          </a:xfrm>
          <a:custGeom>
            <a:avLst/>
            <a:gdLst/>
            <a:ahLst/>
            <a:cxnLst/>
            <a:rect r="r" b="b" t="t" l="l"/>
            <a:pathLst>
              <a:path h="3432757" w="10984821">
                <a:moveTo>
                  <a:pt x="0" y="0"/>
                </a:moveTo>
                <a:lnTo>
                  <a:pt x="10984821" y="0"/>
                </a:lnTo>
                <a:lnTo>
                  <a:pt x="10984821" y="3432757"/>
                </a:lnTo>
                <a:lnTo>
                  <a:pt x="0" y="3432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03179" y="5271642"/>
            <a:ext cx="10984821" cy="4885789"/>
          </a:xfrm>
          <a:custGeom>
            <a:avLst/>
            <a:gdLst/>
            <a:ahLst/>
            <a:cxnLst/>
            <a:rect r="r" b="b" t="t" l="l"/>
            <a:pathLst>
              <a:path h="4885789" w="10984821">
                <a:moveTo>
                  <a:pt x="0" y="0"/>
                </a:moveTo>
                <a:lnTo>
                  <a:pt x="10984821" y="0"/>
                </a:lnTo>
                <a:lnTo>
                  <a:pt x="10984821" y="4885789"/>
                </a:lnTo>
                <a:lnTo>
                  <a:pt x="0" y="4885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29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38707">
            <a:off x="4318430" y="3849351"/>
            <a:ext cx="2653728" cy="1074760"/>
          </a:xfrm>
          <a:custGeom>
            <a:avLst/>
            <a:gdLst/>
            <a:ahLst/>
            <a:cxnLst/>
            <a:rect r="r" b="b" t="t" l="l"/>
            <a:pathLst>
              <a:path h="1074760" w="2653728">
                <a:moveTo>
                  <a:pt x="0" y="0"/>
                </a:moveTo>
                <a:lnTo>
                  <a:pt x="2653728" y="0"/>
                </a:lnTo>
                <a:lnTo>
                  <a:pt x="2653728" y="1074760"/>
                </a:lnTo>
                <a:lnTo>
                  <a:pt x="0" y="107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18533">
            <a:off x="4313427" y="5802266"/>
            <a:ext cx="2653728" cy="1074760"/>
          </a:xfrm>
          <a:custGeom>
            <a:avLst/>
            <a:gdLst/>
            <a:ahLst/>
            <a:cxnLst/>
            <a:rect r="r" b="b" t="t" l="l"/>
            <a:pathLst>
              <a:path h="1074760" w="2653728">
                <a:moveTo>
                  <a:pt x="0" y="0"/>
                </a:moveTo>
                <a:lnTo>
                  <a:pt x="2653728" y="0"/>
                </a:lnTo>
                <a:lnTo>
                  <a:pt x="2653728" y="1074760"/>
                </a:lnTo>
                <a:lnTo>
                  <a:pt x="0" y="107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93638" y="4740875"/>
            <a:ext cx="2986573" cy="112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2"/>
              </a:lnSpc>
            </a:pPr>
            <a:r>
              <a:rPr lang="en-US" sz="4292" b="true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Trang </a:t>
            </a:r>
          </a:p>
          <a:p>
            <a:pPr algn="ctr">
              <a:lnSpc>
                <a:spcPts val="4292"/>
              </a:lnSpc>
            </a:pPr>
            <a:r>
              <a:rPr lang="en-US" b="true" sz="4292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danh mục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6301" y="777034"/>
            <a:ext cx="14961274" cy="5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b="true" sz="4066">
                <a:solidFill>
                  <a:srgbClr val="2A6F49"/>
                </a:solidFill>
                <a:latin typeface="Arial Bold"/>
                <a:ea typeface="Arial Bold"/>
                <a:cs typeface="Arial Bold"/>
                <a:sym typeface="Arial Bold"/>
              </a:rPr>
              <a:t>CHƯƠNG 4. KẾT QUẢ NGHIÊN CỨU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DAG9cmNlgvE</dc:identifier>
  <dcterms:modified xsi:type="dcterms:W3CDTF">2011-08-01T06:04:30Z</dcterms:modified>
  <cp:revision>1</cp:revision>
  <dc:title>Green Bold Modern Sustainable Presentation</dc:title>
</cp:coreProperties>
</file>